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8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5" r:id="rId79"/>
  </p:sldIdLst>
  <p:sldSz cx="9144000" cy="5143500" type="screen16x9"/>
  <p:notesSz cx="6858000" cy="9144000"/>
  <p:embeddedFontLst>
    <p:embeddedFont>
      <p:font typeface="Lato" panose="020F0502020204030203" pitchFamily="34" charset="0"/>
      <p:regular r:id="rId81"/>
      <p:bold r:id="rId82"/>
      <p:italic r:id="rId83"/>
      <p:boldItalic r:id="rId84"/>
    </p:embeddedFont>
    <p:embeddedFont>
      <p:font typeface="Trebuchet MS" panose="020B0603020202020204" pitchFamily="34" charset="0"/>
      <p:regular r:id="rId85"/>
      <p:bold r:id="rId86"/>
      <p:italic r:id="rId87"/>
      <p:boldItalic r:id="rId88"/>
    </p:embeddedFont>
    <p:embeddedFont>
      <p:font typeface="Wingdings 3" panose="05040102010807070707" pitchFamily="18" charset="2"/>
      <p:regular r:id="rId8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7" d="100"/>
          <a:sy n="137" d="100"/>
        </p:scale>
        <p:origin x="258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377410cd9_0_1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g13377410cd9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3377410cd9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3377410cd9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3377410cd9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3377410cd9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377410cd9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3377410cd9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3377410cd9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3377410cd9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3377410cd9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3377410cd9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3377410cd9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3377410cd9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3377410cd9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3377410cd9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3377410cd9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3377410cd9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3377410cd9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3377410cd9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3377410cd9_0_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3377410cd9_0_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1d0d3ec4f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5" name="Google Shape;335;g11d0d3ec4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3377410cd9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3377410cd9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3377410cd9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3377410cd9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3377410cd9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3377410cd9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3377410cd9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3377410cd9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3377410cd9_0_3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3" name="Google Shape;393;g13377410cd9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3377410cd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3377410cd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3377410cd9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3377410cd9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3377410cd9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3377410cd9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377410cd9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377410cd9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d0d3ec4f7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1d0d3ec4f7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3377410cd9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3377410cd9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3377410cd9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3377410cd9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3377410cd9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3377410cd9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3377410cd9_0_5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1" name="Google Shape;521;g13377410cd9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3377410cd9_0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3377410cd9_0_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3377410cd9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3377410cd9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3377410cd9_0_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3377410cd9_0_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3377410cd9_0_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13377410cd9_0_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3377410cd9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3377410cd9_0_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3377410cd9_0_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3377410cd9_0_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3377410cd9_0_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3377410cd9_0_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3377410cd9_0_7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3377410cd9_0_7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3377410cd9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3377410cd9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3377410cd9_0_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13377410cd9_0_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3377410cd9_0_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13377410cd9_0_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3377410cd9_0_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13377410cd9_0_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3377410cd9_0_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13377410cd9_0_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3377410cd9_0_7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3377410cd9_0_7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3377410cd9_0_5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2" name="Google Shape;672;g13377410cd9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3377410cd9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13377410cd9_0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3377410cd9_0_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3377410cd9_0_5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3377410cd9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3377410cd9_0_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3377410cd9_0_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13377410cd9_0_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3377410cd9_0_5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2" name="Google Shape;722;g13377410cd9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3377410cd9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13377410cd9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3377410cd9_0_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13377410cd9_0_8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3377410cd9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13377410cd9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13377410cd9_0_9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13377410cd9_0_9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3377410cd9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13377410cd9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13377410cd9_0_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13377410cd9_0_9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3377410cd9_0_5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5" name="Google Shape;825;g13377410cd9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13377410cd9_0_8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13377410cd9_0_8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3377410cd9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3377410cd9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13377410cd9_0_1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13377410cd9_0_1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13377410cd9_0_1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13377410cd9_0_1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13377410cd9_0_1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13377410cd9_0_1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13377410cd9_0_1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13377410cd9_0_1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13377410cd9_0_1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13377410cd9_0_1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13377410cd9_0_1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13377410cd9_0_1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13377410cd9_0_1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13377410cd9_0_1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13377410cd9_0_10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13377410cd9_0_10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13377410cd9_0_10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13377410cd9_0_10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13377410cd9_0_1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13377410cd9_0_1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377410cd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3377410cd9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13377410cd9_0_1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13377410cd9_0_1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13377410cd9_0_1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13377410cd9_0_1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13377410cd9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13377410cd9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13377410cd9_0_1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13377410cd9_0_1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13377410cd9_0_1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13377410cd9_0_1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13377410cd9_0_1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13377410cd9_0_1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13377410cd9_0_5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7" name="Google Shape;1037;g13377410cd9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13377410cd9_0_9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13377410cd9_0_9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7" name="Google Shape;108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3377410cd9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3377410cd9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3377410cd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3377410cd9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646F2-765C-4A10-A50C-72B1AC2B1D86}" type="datetimeFigureOut">
              <a:rPr lang="en-MY" smtClean="0"/>
              <a:t>13/6/2022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818768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646F2-765C-4A10-A50C-72B1AC2B1D86}" type="datetimeFigureOut">
              <a:rPr lang="en-MY" smtClean="0"/>
              <a:t>13/6/2022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52225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646F2-765C-4A10-A50C-72B1AC2B1D86}" type="datetimeFigureOut">
              <a:rPr lang="en-MY" smtClean="0"/>
              <a:t>13/6/2022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35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889097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646F2-765C-4A10-A50C-72B1AC2B1D86}" type="datetimeFigureOut">
              <a:rPr lang="en-MY" smtClean="0"/>
              <a:t>13/6/2022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843407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646F2-765C-4A10-A50C-72B1AC2B1D86}" type="datetimeFigureOut">
              <a:rPr lang="en-MY" smtClean="0"/>
              <a:t>13/6/2022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152709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646F2-765C-4A10-A50C-72B1AC2B1D86}" type="datetimeFigureOut">
              <a:rPr lang="en-MY" smtClean="0"/>
              <a:t>13/6/2022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727950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646F2-765C-4A10-A50C-72B1AC2B1D86}" type="datetimeFigureOut">
              <a:rPr lang="en-MY" smtClean="0"/>
              <a:t>13/6/2022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63578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646F2-765C-4A10-A50C-72B1AC2B1D86}" type="datetimeFigureOut">
              <a:rPr lang="en-MY" smtClean="0"/>
              <a:t>13/6/2022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67183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19600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64402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773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646F2-765C-4A10-A50C-72B1AC2B1D86}" type="datetimeFigureOut">
              <a:rPr lang="en-MY" smtClean="0"/>
              <a:t>13/6/2022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40601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646F2-765C-4A10-A50C-72B1AC2B1D86}" type="datetimeFigureOut">
              <a:rPr lang="en-MY" smtClean="0"/>
              <a:t>13/6/2022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524699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646F2-765C-4A10-A50C-72B1AC2B1D86}" type="datetimeFigureOut">
              <a:rPr lang="en-MY" smtClean="0"/>
              <a:t>13/6/2022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709035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646F2-765C-4A10-A50C-72B1AC2B1D86}" type="datetimeFigureOut">
              <a:rPr lang="en-MY" smtClean="0"/>
              <a:t>13/6/2022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880311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646F2-765C-4A10-A50C-72B1AC2B1D86}" type="datetimeFigureOut">
              <a:rPr lang="en-MY" smtClean="0"/>
              <a:t>13/6/2022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37563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646F2-765C-4A10-A50C-72B1AC2B1D86}" type="datetimeFigureOut">
              <a:rPr lang="en-MY" smtClean="0"/>
              <a:t>13/6/2022</a:t>
            </a:fld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59193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646F2-765C-4A10-A50C-72B1AC2B1D86}" type="datetimeFigureOut">
              <a:rPr lang="en-MY" smtClean="0"/>
              <a:t>13/6/2022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444839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646F2-765C-4A10-A50C-72B1AC2B1D86}" type="datetimeFigureOut">
              <a:rPr lang="en-MY" smtClean="0"/>
              <a:t>13/6/2022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93381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646F2-765C-4A10-A50C-72B1AC2B1D86}" type="datetimeFigureOut">
              <a:rPr lang="en-MY" smtClean="0"/>
              <a:t>13/6/2022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206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.png"/><Relationship Id="rId5" Type="http://schemas.openxmlformats.org/officeDocument/2006/relationships/image" Target="../media/image1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engine/reference/commandline/docker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5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3.png"/><Relationship Id="rId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3.png"/><Relationship Id="rId4" Type="http://schemas.openxmlformats.org/officeDocument/2006/relationships/image" Target="../media/image5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3"/>
          <p:cNvPicPr preferRelativeResize="0"/>
          <p:nvPr/>
        </p:nvPicPr>
        <p:blipFill rotWithShape="1">
          <a:blip r:embed="rId3">
            <a:alphaModFix amt="18000"/>
          </a:blip>
          <a:srcRect/>
          <a:stretch/>
        </p:blipFill>
        <p:spPr>
          <a:xfrm>
            <a:off x="4171825" y="34327"/>
            <a:ext cx="9936398" cy="558937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3"/>
          <p:cNvSpPr txBox="1">
            <a:spLocks noGrp="1"/>
          </p:cNvSpPr>
          <p:nvPr>
            <p:ph type="ctrTitle"/>
          </p:nvPr>
        </p:nvSpPr>
        <p:spPr>
          <a:xfrm>
            <a:off x="681656" y="1436500"/>
            <a:ext cx="6565200" cy="18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67"/>
              <a:buNone/>
            </a:pPr>
            <a:r>
              <a:rPr lang="en-GB" dirty="0"/>
              <a:t>A Journey to Production</a:t>
            </a:r>
            <a:endParaRPr dirty="0"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1"/>
          </p:nvPr>
        </p:nvSpPr>
        <p:spPr>
          <a:xfrm>
            <a:off x="744600" y="3707000"/>
            <a:ext cx="61917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 sz="1835" i="1" dirty="0"/>
              <a:t>Ts. Ammar Abdullah</a:t>
            </a:r>
            <a:endParaRPr sz="1835" i="1" dirty="0"/>
          </a:p>
        </p:txBody>
      </p:sp>
      <p:cxnSp>
        <p:nvCxnSpPr>
          <p:cNvPr id="118" name="Google Shape;118;p13"/>
          <p:cNvCxnSpPr/>
          <p:nvPr/>
        </p:nvCxnSpPr>
        <p:spPr>
          <a:xfrm rot="10800000" flipH="1">
            <a:off x="744600" y="3401500"/>
            <a:ext cx="3860700" cy="1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sp>
        <p:nvSpPr>
          <p:cNvPr id="221" name="Google Shape;221;p22"/>
          <p:cNvSpPr txBox="1">
            <a:spLocks noGrp="1"/>
          </p:cNvSpPr>
          <p:nvPr>
            <p:ph type="title" idx="4294967295"/>
          </p:nvPr>
        </p:nvSpPr>
        <p:spPr>
          <a:xfrm>
            <a:off x="958062" y="2141162"/>
            <a:ext cx="6119812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dirty="0"/>
              <a:t>Let’s Setup Our GIT Repository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"/>
          <p:cNvSpPr txBox="1">
            <a:spLocks noGrp="1"/>
          </p:cNvSpPr>
          <p:nvPr>
            <p:ph type="title"/>
          </p:nvPr>
        </p:nvSpPr>
        <p:spPr>
          <a:xfrm>
            <a:off x="101025" y="90143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How to manage Git branch ?</a:t>
            </a:r>
            <a:endParaRPr dirty="0"/>
          </a:p>
        </p:txBody>
      </p:sp>
      <p:sp>
        <p:nvSpPr>
          <p:cNvPr id="228" name="Google Shape;228;p23"/>
          <p:cNvSpPr txBox="1"/>
          <p:nvPr/>
        </p:nvSpPr>
        <p:spPr>
          <a:xfrm>
            <a:off x="401613" y="3530332"/>
            <a:ext cx="8229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https://www.atlassian.com/git/tutorials/comparing-workflows/gitflow-workflow#:~:text=Gitflow%20is%20a%20legacy%20Git,software%20development%20and%20DevOps%20practices.</a:t>
            </a:r>
            <a:endParaRPr sz="1200"/>
          </a:p>
        </p:txBody>
      </p:sp>
      <p:sp>
        <p:nvSpPr>
          <p:cNvPr id="229" name="Google Shape;229;p23"/>
          <p:cNvSpPr/>
          <p:nvPr/>
        </p:nvSpPr>
        <p:spPr>
          <a:xfrm>
            <a:off x="355988" y="1512532"/>
            <a:ext cx="8049000" cy="743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3"/>
          <p:cNvSpPr/>
          <p:nvPr/>
        </p:nvSpPr>
        <p:spPr>
          <a:xfrm>
            <a:off x="460913" y="1623432"/>
            <a:ext cx="1464900" cy="5352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Master</a:t>
            </a:r>
            <a:endParaRPr sz="1700"/>
          </a:p>
        </p:txBody>
      </p:sp>
      <p:sp>
        <p:nvSpPr>
          <p:cNvPr id="231" name="Google Shape;231;p23"/>
          <p:cNvSpPr/>
          <p:nvPr/>
        </p:nvSpPr>
        <p:spPr>
          <a:xfrm>
            <a:off x="3627145" y="1623432"/>
            <a:ext cx="1464900" cy="5352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Feature</a:t>
            </a:r>
            <a:endParaRPr sz="1700"/>
          </a:p>
        </p:txBody>
      </p:sp>
      <p:sp>
        <p:nvSpPr>
          <p:cNvPr id="232" name="Google Shape;232;p23"/>
          <p:cNvSpPr/>
          <p:nvPr/>
        </p:nvSpPr>
        <p:spPr>
          <a:xfrm>
            <a:off x="2044029" y="1623432"/>
            <a:ext cx="1464900" cy="5352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Develop</a:t>
            </a:r>
            <a:endParaRPr sz="1700"/>
          </a:p>
        </p:txBody>
      </p:sp>
      <p:sp>
        <p:nvSpPr>
          <p:cNvPr id="233" name="Google Shape;233;p23"/>
          <p:cNvSpPr/>
          <p:nvPr/>
        </p:nvSpPr>
        <p:spPr>
          <a:xfrm>
            <a:off x="5210261" y="1623432"/>
            <a:ext cx="1464900" cy="5352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Release</a:t>
            </a:r>
            <a:endParaRPr sz="1700"/>
          </a:p>
        </p:txBody>
      </p:sp>
      <p:sp>
        <p:nvSpPr>
          <p:cNvPr id="234" name="Google Shape;234;p23"/>
          <p:cNvSpPr/>
          <p:nvPr/>
        </p:nvSpPr>
        <p:spPr>
          <a:xfrm>
            <a:off x="6793386" y="1616782"/>
            <a:ext cx="1464900" cy="5352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Hotfix</a:t>
            </a:r>
            <a:endParaRPr sz="1700"/>
          </a:p>
        </p:txBody>
      </p:sp>
      <p:pic>
        <p:nvPicPr>
          <p:cNvPr id="235" name="Google Shape;2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253" y="2675731"/>
            <a:ext cx="790451" cy="70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1857" y="2448007"/>
            <a:ext cx="1708926" cy="1082326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3"/>
          <p:cNvSpPr txBox="1"/>
          <p:nvPr/>
        </p:nvSpPr>
        <p:spPr>
          <a:xfrm>
            <a:off x="1333913" y="2881457"/>
            <a:ext cx="88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Local PC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" name="Google Shape;238;p23"/>
          <p:cNvSpPr txBox="1"/>
          <p:nvPr/>
        </p:nvSpPr>
        <p:spPr>
          <a:xfrm>
            <a:off x="5788988" y="2721095"/>
            <a:ext cx="2469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Remote (Github / Gitlab / Bitbucket / etc)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23"/>
          <p:cNvSpPr/>
          <p:nvPr/>
        </p:nvSpPr>
        <p:spPr>
          <a:xfrm>
            <a:off x="3692013" y="2914195"/>
            <a:ext cx="941700" cy="153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3"/>
          <p:cNvSpPr/>
          <p:nvPr/>
        </p:nvSpPr>
        <p:spPr>
          <a:xfrm rot="10800000">
            <a:off x="3564338" y="3095907"/>
            <a:ext cx="941700" cy="153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"/>
          <p:cNvSpPr txBox="1">
            <a:spLocks noGrp="1"/>
          </p:cNvSpPr>
          <p:nvPr>
            <p:ph type="title"/>
          </p:nvPr>
        </p:nvSpPr>
        <p:spPr>
          <a:xfrm>
            <a:off x="108217" y="104103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How to manage Git branch ?</a:t>
            </a:r>
            <a:endParaRPr dirty="0"/>
          </a:p>
        </p:txBody>
      </p:sp>
      <p:pic>
        <p:nvPicPr>
          <p:cNvPr id="246" name="Google Shape;2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3052" y="1180248"/>
            <a:ext cx="4697895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3DE65F-5822-DE22-5E90-112D0C4C4A53}"/>
              </a:ext>
            </a:extLst>
          </p:cNvPr>
          <p:cNvSpPr txBox="1"/>
          <p:nvPr/>
        </p:nvSpPr>
        <p:spPr>
          <a:xfrm>
            <a:off x="605528" y="4393066"/>
            <a:ext cx="74914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200" dirty="0"/>
              <a:t>https://www.atlassian.com/git/tutorials/comparing-workflows/gitflow-workflow#:~:text=Gitflow%20is%20a%20legacy%20Git,software%20development%20and%20DevOps%20practices.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5"/>
          <p:cNvSpPr txBox="1">
            <a:spLocks noGrp="1"/>
          </p:cNvSpPr>
          <p:nvPr>
            <p:ph type="title"/>
          </p:nvPr>
        </p:nvSpPr>
        <p:spPr>
          <a:xfrm>
            <a:off x="52375" y="62222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How to merge between Git branch ?</a:t>
            </a:r>
            <a:endParaRPr dirty="0"/>
          </a:p>
        </p:txBody>
      </p:sp>
      <p:sp>
        <p:nvSpPr>
          <p:cNvPr id="252" name="Google Shape;252;p25"/>
          <p:cNvSpPr/>
          <p:nvPr/>
        </p:nvSpPr>
        <p:spPr>
          <a:xfrm>
            <a:off x="1629192" y="1423204"/>
            <a:ext cx="1076100" cy="2769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Master</a:t>
            </a:r>
            <a:endParaRPr sz="1400"/>
          </a:p>
        </p:txBody>
      </p:sp>
      <p:sp>
        <p:nvSpPr>
          <p:cNvPr id="253" name="Google Shape;253;p25"/>
          <p:cNvSpPr/>
          <p:nvPr/>
        </p:nvSpPr>
        <p:spPr>
          <a:xfrm>
            <a:off x="1629192" y="1925591"/>
            <a:ext cx="1076100" cy="2769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Develop</a:t>
            </a:r>
            <a:endParaRPr sz="1400"/>
          </a:p>
        </p:txBody>
      </p:sp>
      <p:sp>
        <p:nvSpPr>
          <p:cNvPr id="254" name="Google Shape;254;p25"/>
          <p:cNvSpPr/>
          <p:nvPr/>
        </p:nvSpPr>
        <p:spPr>
          <a:xfrm>
            <a:off x="1629192" y="2386591"/>
            <a:ext cx="1076100" cy="2769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Feature A</a:t>
            </a:r>
            <a:endParaRPr sz="1400"/>
          </a:p>
        </p:txBody>
      </p:sp>
      <p:sp>
        <p:nvSpPr>
          <p:cNvPr id="255" name="Google Shape;255;p25"/>
          <p:cNvSpPr/>
          <p:nvPr/>
        </p:nvSpPr>
        <p:spPr>
          <a:xfrm>
            <a:off x="1937742" y="2847591"/>
            <a:ext cx="459000" cy="4116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56" name="Google Shape;256;p25"/>
          <p:cNvSpPr/>
          <p:nvPr/>
        </p:nvSpPr>
        <p:spPr>
          <a:xfrm>
            <a:off x="3055617" y="2914941"/>
            <a:ext cx="1351200" cy="27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Pull Request</a:t>
            </a:r>
            <a:endParaRPr sz="1400"/>
          </a:p>
        </p:txBody>
      </p:sp>
      <p:sp>
        <p:nvSpPr>
          <p:cNvPr id="257" name="Google Shape;257;p25"/>
          <p:cNvSpPr/>
          <p:nvPr/>
        </p:nvSpPr>
        <p:spPr>
          <a:xfrm>
            <a:off x="1629192" y="3502566"/>
            <a:ext cx="1076100" cy="48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Merge To Develop</a:t>
            </a:r>
            <a:endParaRPr sz="1400"/>
          </a:p>
        </p:txBody>
      </p:sp>
      <p:sp>
        <p:nvSpPr>
          <p:cNvPr id="258" name="Google Shape;258;p25"/>
          <p:cNvSpPr txBox="1"/>
          <p:nvPr/>
        </p:nvSpPr>
        <p:spPr>
          <a:xfrm>
            <a:off x="847242" y="2775229"/>
            <a:ext cx="9813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Lato"/>
                <a:ea typeface="Lato"/>
                <a:cs typeface="Lato"/>
                <a:sym typeface="Lato"/>
              </a:rPr>
              <a:t>Need pull request ?</a:t>
            </a:r>
            <a:endParaRPr sz="1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25"/>
          <p:cNvSpPr/>
          <p:nvPr/>
        </p:nvSpPr>
        <p:spPr>
          <a:xfrm>
            <a:off x="5983417" y="1423216"/>
            <a:ext cx="1076100" cy="2769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Develop</a:t>
            </a:r>
            <a:endParaRPr sz="1400" dirty="0"/>
          </a:p>
        </p:txBody>
      </p:sp>
      <p:sp>
        <p:nvSpPr>
          <p:cNvPr id="260" name="Google Shape;260;p25"/>
          <p:cNvSpPr/>
          <p:nvPr/>
        </p:nvSpPr>
        <p:spPr>
          <a:xfrm>
            <a:off x="6291967" y="1884216"/>
            <a:ext cx="459000" cy="411600"/>
          </a:xfrm>
          <a:prstGeom prst="diamon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61" name="Google Shape;261;p25"/>
          <p:cNvSpPr/>
          <p:nvPr/>
        </p:nvSpPr>
        <p:spPr>
          <a:xfrm>
            <a:off x="7409842" y="1951566"/>
            <a:ext cx="1351200" cy="27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Pull Request</a:t>
            </a:r>
            <a:endParaRPr sz="1400"/>
          </a:p>
        </p:txBody>
      </p:sp>
      <p:sp>
        <p:nvSpPr>
          <p:cNvPr id="262" name="Google Shape;262;p25"/>
          <p:cNvSpPr/>
          <p:nvPr/>
        </p:nvSpPr>
        <p:spPr>
          <a:xfrm>
            <a:off x="5983417" y="2539191"/>
            <a:ext cx="1076100" cy="48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Merge To Master</a:t>
            </a:r>
            <a:endParaRPr sz="1400"/>
          </a:p>
        </p:txBody>
      </p:sp>
      <p:sp>
        <p:nvSpPr>
          <p:cNvPr id="263" name="Google Shape;263;p25"/>
          <p:cNvSpPr txBox="1"/>
          <p:nvPr/>
        </p:nvSpPr>
        <p:spPr>
          <a:xfrm>
            <a:off x="5201467" y="1811854"/>
            <a:ext cx="9813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latin typeface="Lato"/>
                <a:ea typeface="Lato"/>
                <a:cs typeface="Lato"/>
                <a:sym typeface="Lato"/>
              </a:rPr>
              <a:t>Need pull request ?</a:t>
            </a:r>
            <a:endParaRPr sz="14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p25"/>
          <p:cNvSpPr/>
          <p:nvPr/>
        </p:nvSpPr>
        <p:spPr>
          <a:xfrm>
            <a:off x="5983417" y="3191841"/>
            <a:ext cx="1076100" cy="2769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Release v1</a:t>
            </a:r>
            <a:endParaRPr sz="1400"/>
          </a:p>
        </p:txBody>
      </p:sp>
      <p:sp>
        <p:nvSpPr>
          <p:cNvPr id="265" name="Google Shape;265;p25"/>
          <p:cNvSpPr/>
          <p:nvPr/>
        </p:nvSpPr>
        <p:spPr>
          <a:xfrm>
            <a:off x="2092092" y="1749554"/>
            <a:ext cx="150300" cy="126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66" name="Google Shape;266;p25"/>
          <p:cNvSpPr/>
          <p:nvPr/>
        </p:nvSpPr>
        <p:spPr>
          <a:xfrm>
            <a:off x="2092092" y="2231229"/>
            <a:ext cx="150300" cy="126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67" name="Google Shape;267;p25"/>
          <p:cNvSpPr/>
          <p:nvPr/>
        </p:nvSpPr>
        <p:spPr>
          <a:xfrm>
            <a:off x="2092092" y="2692229"/>
            <a:ext cx="150300" cy="126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68" name="Google Shape;268;p25"/>
          <p:cNvSpPr/>
          <p:nvPr/>
        </p:nvSpPr>
        <p:spPr>
          <a:xfrm>
            <a:off x="2092092" y="3317566"/>
            <a:ext cx="150300" cy="126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69" name="Google Shape;269;p25"/>
          <p:cNvSpPr/>
          <p:nvPr/>
        </p:nvSpPr>
        <p:spPr>
          <a:xfrm>
            <a:off x="6446317" y="1728866"/>
            <a:ext cx="150300" cy="126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70" name="Google Shape;270;p25"/>
          <p:cNvSpPr/>
          <p:nvPr/>
        </p:nvSpPr>
        <p:spPr>
          <a:xfrm>
            <a:off x="6446317" y="2382679"/>
            <a:ext cx="150300" cy="126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71" name="Google Shape;271;p25"/>
          <p:cNvSpPr/>
          <p:nvPr/>
        </p:nvSpPr>
        <p:spPr>
          <a:xfrm>
            <a:off x="6446317" y="3045354"/>
            <a:ext cx="150300" cy="126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72" name="Google Shape;272;p25"/>
          <p:cNvSpPr/>
          <p:nvPr/>
        </p:nvSpPr>
        <p:spPr>
          <a:xfrm rot="-5400000">
            <a:off x="2651027" y="2903479"/>
            <a:ext cx="150300" cy="3591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73" name="Google Shape;273;p25"/>
          <p:cNvSpPr/>
          <p:nvPr/>
        </p:nvSpPr>
        <p:spPr>
          <a:xfrm rot="-5400000">
            <a:off x="7005265" y="1910454"/>
            <a:ext cx="150300" cy="3591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74" name="Google Shape;274;p25"/>
          <p:cNvSpPr/>
          <p:nvPr/>
        </p:nvSpPr>
        <p:spPr>
          <a:xfrm rot="-5400000" flipH="1">
            <a:off x="3057492" y="3315691"/>
            <a:ext cx="392100" cy="5424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75" name="Google Shape;275;p25"/>
          <p:cNvSpPr/>
          <p:nvPr/>
        </p:nvSpPr>
        <p:spPr>
          <a:xfrm rot="-5400000" flipH="1">
            <a:off x="7293042" y="2307541"/>
            <a:ext cx="392100" cy="5424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B5D4CD-9518-DADA-5733-C5603EE8F3D1}"/>
              </a:ext>
            </a:extLst>
          </p:cNvPr>
          <p:cNvSpPr txBox="1"/>
          <p:nvPr/>
        </p:nvSpPr>
        <p:spPr>
          <a:xfrm>
            <a:off x="847242" y="4199623"/>
            <a:ext cx="2896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Use case for developer to </a:t>
            </a:r>
          </a:p>
          <a:p>
            <a:pPr algn="ctr"/>
            <a:r>
              <a:rPr lang="en-US" dirty="0"/>
              <a:t>merge feature branch</a:t>
            </a:r>
            <a:endParaRPr lang="en-MY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6396AD-F572-A201-099F-9450D687D777}"/>
              </a:ext>
            </a:extLst>
          </p:cNvPr>
          <p:cNvSpPr txBox="1"/>
          <p:nvPr/>
        </p:nvSpPr>
        <p:spPr>
          <a:xfrm>
            <a:off x="5148143" y="4199622"/>
            <a:ext cx="2896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Use case for developer to </a:t>
            </a:r>
          </a:p>
          <a:p>
            <a:pPr algn="ctr"/>
            <a:r>
              <a:rPr lang="en-US" dirty="0"/>
              <a:t>merge to release branch</a:t>
            </a:r>
            <a:endParaRPr lang="en-MY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 txBox="1">
            <a:spLocks noGrp="1"/>
          </p:cNvSpPr>
          <p:nvPr>
            <p:ph type="title"/>
          </p:nvPr>
        </p:nvSpPr>
        <p:spPr>
          <a:xfrm>
            <a:off x="80296" y="1093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How to start with Git Flow </a:t>
            </a:r>
            <a:endParaRPr dirty="0"/>
          </a:p>
        </p:txBody>
      </p:sp>
      <p:sp>
        <p:nvSpPr>
          <p:cNvPr id="281" name="Google Shape;281;p26"/>
          <p:cNvSpPr txBox="1"/>
          <p:nvPr/>
        </p:nvSpPr>
        <p:spPr>
          <a:xfrm>
            <a:off x="385090" y="1249051"/>
            <a:ext cx="455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# git flow init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2" name="Google Shape;28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6115" y="1249051"/>
            <a:ext cx="5781675" cy="19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6"/>
          <p:cNvSpPr txBox="1"/>
          <p:nvPr/>
        </p:nvSpPr>
        <p:spPr>
          <a:xfrm>
            <a:off x="339665" y="3356001"/>
            <a:ext cx="455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# git branch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4" name="Google Shape;28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6115" y="3419301"/>
            <a:ext cx="4772025" cy="4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7"/>
          <p:cNvSpPr txBox="1">
            <a:spLocks noGrp="1"/>
          </p:cNvSpPr>
          <p:nvPr>
            <p:ph type="title"/>
          </p:nvPr>
        </p:nvSpPr>
        <p:spPr>
          <a:xfrm>
            <a:off x="73316" y="118063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How to create feature branch ?</a:t>
            </a:r>
            <a:endParaRPr dirty="0"/>
          </a:p>
        </p:txBody>
      </p:sp>
      <p:sp>
        <p:nvSpPr>
          <p:cNvPr id="290" name="Google Shape;290;p27"/>
          <p:cNvSpPr txBox="1"/>
          <p:nvPr/>
        </p:nvSpPr>
        <p:spPr>
          <a:xfrm>
            <a:off x="552614" y="1081527"/>
            <a:ext cx="455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# git flow feature start &lt;feature-name&gt;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27"/>
          <p:cNvSpPr txBox="1"/>
          <p:nvPr/>
        </p:nvSpPr>
        <p:spPr>
          <a:xfrm>
            <a:off x="507189" y="3188477"/>
            <a:ext cx="455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# git branch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2" name="Google Shape;2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489" y="1471690"/>
            <a:ext cx="6086475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5489" y="3251802"/>
            <a:ext cx="4772025" cy="5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8"/>
          <p:cNvSpPr txBox="1">
            <a:spLocks noGrp="1"/>
          </p:cNvSpPr>
          <p:nvPr>
            <p:ph type="title"/>
          </p:nvPr>
        </p:nvSpPr>
        <p:spPr>
          <a:xfrm>
            <a:off x="94256" y="95424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How to finish feature branch w/o pull request ?</a:t>
            </a:r>
            <a:endParaRPr dirty="0"/>
          </a:p>
        </p:txBody>
      </p:sp>
      <p:sp>
        <p:nvSpPr>
          <p:cNvPr id="299" name="Google Shape;299;p28"/>
          <p:cNvSpPr txBox="1"/>
          <p:nvPr/>
        </p:nvSpPr>
        <p:spPr>
          <a:xfrm>
            <a:off x="496772" y="1102468"/>
            <a:ext cx="4557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# git add 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# git commit -m “Add new file”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# git flow feature finish &lt;feature-name&gt;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28"/>
          <p:cNvSpPr txBox="1"/>
          <p:nvPr/>
        </p:nvSpPr>
        <p:spPr>
          <a:xfrm>
            <a:off x="496772" y="4041032"/>
            <a:ext cx="455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# git branch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1" name="Google Shape;301;p28"/>
          <p:cNvPicPr preferRelativeResize="0"/>
          <p:nvPr/>
        </p:nvPicPr>
        <p:blipFill rotWithShape="1">
          <a:blip r:embed="rId3">
            <a:alphaModFix/>
          </a:blip>
          <a:srcRect r="21463"/>
          <a:stretch/>
        </p:blipFill>
        <p:spPr>
          <a:xfrm>
            <a:off x="1948392" y="2063357"/>
            <a:ext cx="4839775" cy="18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3222" y="4104332"/>
            <a:ext cx="4772025" cy="4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 txBox="1">
            <a:spLocks noGrp="1"/>
          </p:cNvSpPr>
          <p:nvPr>
            <p:ph type="title"/>
          </p:nvPr>
        </p:nvSpPr>
        <p:spPr>
          <a:xfrm>
            <a:off x="94256" y="80374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How to create pull request ?</a:t>
            </a:r>
            <a:endParaRPr dirty="0"/>
          </a:p>
        </p:txBody>
      </p:sp>
      <p:sp>
        <p:nvSpPr>
          <p:cNvPr id="308" name="Google Shape;308;p29"/>
          <p:cNvSpPr txBox="1"/>
          <p:nvPr/>
        </p:nvSpPr>
        <p:spPr>
          <a:xfrm>
            <a:off x="580534" y="933277"/>
            <a:ext cx="4557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Lato"/>
                <a:ea typeface="Lato"/>
                <a:cs typeface="Lato"/>
                <a:sym typeface="Lato"/>
              </a:rPr>
              <a:t># git add .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Lato"/>
                <a:ea typeface="Lato"/>
                <a:cs typeface="Lato"/>
                <a:sym typeface="Lato"/>
              </a:rPr>
              <a:t># git commit -m “Add new file”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Lato"/>
                <a:ea typeface="Lato"/>
                <a:cs typeface="Lato"/>
                <a:sym typeface="Lato"/>
              </a:rPr>
              <a:t># git flow feature publish &lt;feature-name&gt;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29"/>
          <p:cNvSpPr txBox="1"/>
          <p:nvPr/>
        </p:nvSpPr>
        <p:spPr>
          <a:xfrm>
            <a:off x="580534" y="4188148"/>
            <a:ext cx="455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Lato"/>
                <a:ea typeface="Lato"/>
                <a:cs typeface="Lato"/>
                <a:sym typeface="Lato"/>
              </a:rPr>
              <a:t># git branch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0" name="Google Shape;31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6179" y="4312123"/>
            <a:ext cx="4772025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9644" y="1891225"/>
            <a:ext cx="4687544" cy="21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0"/>
          <p:cNvSpPr txBox="1">
            <a:spLocks noGrp="1"/>
          </p:cNvSpPr>
          <p:nvPr>
            <p:ph type="title"/>
          </p:nvPr>
        </p:nvSpPr>
        <p:spPr>
          <a:xfrm>
            <a:off x="65500" y="113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How to create and merge pull request ?</a:t>
            </a:r>
            <a:endParaRPr dirty="0"/>
          </a:p>
        </p:txBody>
      </p:sp>
      <p:pic>
        <p:nvPicPr>
          <p:cNvPr id="317" name="Google Shape;317;p30"/>
          <p:cNvPicPr preferRelativeResize="0"/>
          <p:nvPr/>
        </p:nvPicPr>
        <p:blipFill rotWithShape="1">
          <a:blip r:embed="rId3">
            <a:alphaModFix/>
          </a:blip>
          <a:srcRect b="69924"/>
          <a:stretch/>
        </p:blipFill>
        <p:spPr>
          <a:xfrm>
            <a:off x="750390" y="1231230"/>
            <a:ext cx="7024750" cy="6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915" y="2026330"/>
            <a:ext cx="4596778" cy="23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6015" y="2067830"/>
            <a:ext cx="3787349" cy="97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0"/>
          <p:cNvSpPr/>
          <p:nvPr/>
        </p:nvSpPr>
        <p:spPr>
          <a:xfrm>
            <a:off x="543215" y="1142005"/>
            <a:ext cx="363900" cy="321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</a:t>
            </a:r>
            <a:endParaRPr/>
          </a:p>
        </p:txBody>
      </p:sp>
      <p:sp>
        <p:nvSpPr>
          <p:cNvPr id="321" name="Google Shape;321;p30"/>
          <p:cNvSpPr/>
          <p:nvPr/>
        </p:nvSpPr>
        <p:spPr>
          <a:xfrm>
            <a:off x="179315" y="1901655"/>
            <a:ext cx="363900" cy="321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</a:t>
            </a:r>
            <a:endParaRPr/>
          </a:p>
        </p:txBody>
      </p:sp>
      <p:sp>
        <p:nvSpPr>
          <p:cNvPr id="322" name="Google Shape;322;p30"/>
          <p:cNvSpPr/>
          <p:nvPr/>
        </p:nvSpPr>
        <p:spPr>
          <a:xfrm>
            <a:off x="5086015" y="1909555"/>
            <a:ext cx="363900" cy="321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</a:t>
            </a:r>
            <a:endParaRPr/>
          </a:p>
        </p:txBody>
      </p:sp>
      <p:pic>
        <p:nvPicPr>
          <p:cNvPr id="323" name="Google Shape;323;p30"/>
          <p:cNvPicPr preferRelativeResize="0"/>
          <p:nvPr/>
        </p:nvPicPr>
        <p:blipFill rotWithShape="1">
          <a:blip r:embed="rId6">
            <a:alphaModFix/>
          </a:blip>
          <a:srcRect r="45672"/>
          <a:stretch/>
        </p:blipFill>
        <p:spPr>
          <a:xfrm>
            <a:off x="5086015" y="3201430"/>
            <a:ext cx="3787350" cy="75762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0"/>
          <p:cNvSpPr/>
          <p:nvPr/>
        </p:nvSpPr>
        <p:spPr>
          <a:xfrm>
            <a:off x="5032665" y="3114405"/>
            <a:ext cx="363900" cy="321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1"/>
          <p:cNvSpPr txBox="1">
            <a:spLocks noGrp="1"/>
          </p:cNvSpPr>
          <p:nvPr>
            <p:ph type="title"/>
          </p:nvPr>
        </p:nvSpPr>
        <p:spPr>
          <a:xfrm>
            <a:off x="66335" y="69203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How to create and publish release branch ?</a:t>
            </a:r>
            <a:endParaRPr dirty="0"/>
          </a:p>
        </p:txBody>
      </p:sp>
      <p:sp>
        <p:nvSpPr>
          <p:cNvPr id="330" name="Google Shape;330;p31"/>
          <p:cNvSpPr txBox="1"/>
          <p:nvPr/>
        </p:nvSpPr>
        <p:spPr>
          <a:xfrm>
            <a:off x="426971" y="865143"/>
            <a:ext cx="455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# git flow release start &lt;release-version&gt;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p31"/>
          <p:cNvSpPr txBox="1"/>
          <p:nvPr/>
        </p:nvSpPr>
        <p:spPr>
          <a:xfrm>
            <a:off x="381546" y="2972093"/>
            <a:ext cx="455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# git flow release publish &lt;release-version&gt;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2" name="Google Shape;3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9845" y="1302706"/>
            <a:ext cx="5918075" cy="157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 Me</a:t>
            </a:r>
            <a:endParaRPr/>
          </a:p>
        </p:txBody>
      </p:sp>
      <p:pic>
        <p:nvPicPr>
          <p:cNvPr id="126" name="Google Shape;12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925" y="2010725"/>
            <a:ext cx="2190750" cy="21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4"/>
          <p:cNvSpPr txBox="1"/>
          <p:nvPr/>
        </p:nvSpPr>
        <p:spPr>
          <a:xfrm>
            <a:off x="4023327" y="3820369"/>
            <a:ext cx="4194000" cy="430857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0000FF"/>
                </a:solidFill>
              </a:rPr>
              <a:t>https://www.linkedin.com/in/ammarabd/</a:t>
            </a:r>
            <a:endParaRPr sz="1600" dirty="0">
              <a:solidFill>
                <a:srgbClr val="0000FF"/>
              </a:solidFill>
            </a:endParaRPr>
          </a:p>
        </p:txBody>
      </p:sp>
      <p:sp>
        <p:nvSpPr>
          <p:cNvPr id="128" name="Google Shape;128;p14"/>
          <p:cNvSpPr txBox="1"/>
          <p:nvPr/>
        </p:nvSpPr>
        <p:spPr>
          <a:xfrm>
            <a:off x="3220625" y="1055681"/>
            <a:ext cx="54387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latin typeface="Lato"/>
                <a:ea typeface="Lato"/>
                <a:cs typeface="Lato"/>
                <a:sym typeface="Lato"/>
              </a:rPr>
              <a:t>Ts. Ammar Abdullah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latin typeface="Lato"/>
                <a:ea typeface="Lato"/>
                <a:cs typeface="Lato"/>
                <a:sym typeface="Lato"/>
              </a:rPr>
              <a:t>Expertise area - Blockchain (Hyperledger &amp; Ethereum), machine learning , IoT, full stack software development, cloud solution</a:t>
            </a:r>
            <a:endParaRPr sz="14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" name="Google Shape;129;p14"/>
          <p:cNvSpPr txBox="1"/>
          <p:nvPr/>
        </p:nvSpPr>
        <p:spPr>
          <a:xfrm>
            <a:off x="3220625" y="2010725"/>
            <a:ext cx="592350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Lato"/>
                <a:ea typeface="Lato"/>
                <a:cs typeface="Lato"/>
                <a:sym typeface="Lato"/>
              </a:rPr>
              <a:t>Bachelor &amp; Master in Engineering at Korea University</a:t>
            </a:r>
            <a:endParaRPr sz="12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latin typeface="Lato"/>
                <a:ea typeface="Lato"/>
                <a:cs typeface="Lato"/>
                <a:sym typeface="Lato"/>
              </a:rPr>
              <a:t>Currently pursuing part time PhD at UTM</a:t>
            </a:r>
            <a:endParaRPr sz="12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Samsung Electronics, Korea</a:t>
            </a:r>
            <a:r>
              <a:rPr lang="en-GB" sz="1200" dirty="0">
                <a:latin typeface="Lato"/>
                <a:ea typeface="Lato"/>
                <a:cs typeface="Lato"/>
                <a:sym typeface="Lato"/>
              </a:rPr>
              <a:t> - </a:t>
            </a:r>
            <a:r>
              <a:rPr lang="en-GB" sz="1200" dirty="0" err="1">
                <a:latin typeface="Lato"/>
                <a:ea typeface="Lato"/>
                <a:cs typeface="Lato"/>
                <a:sym typeface="Lato"/>
              </a:rPr>
              <a:t>Asic</a:t>
            </a:r>
            <a:r>
              <a:rPr lang="en-GB" sz="1200" dirty="0">
                <a:latin typeface="Lato"/>
                <a:ea typeface="Lato"/>
                <a:cs typeface="Lato"/>
                <a:sym typeface="Lato"/>
              </a:rPr>
              <a:t> Design Engineer - ASIC Chip Design</a:t>
            </a:r>
            <a:endParaRPr sz="12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 err="1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Funai</a:t>
            </a:r>
            <a:r>
              <a:rPr lang="en-GB" sz="1200" b="1" dirty="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 R&amp;D Malaysia</a:t>
            </a:r>
            <a:r>
              <a:rPr lang="en-GB" sz="1200" dirty="0">
                <a:latin typeface="Lato"/>
                <a:ea typeface="Lato"/>
                <a:cs typeface="Lato"/>
                <a:sym typeface="Lato"/>
              </a:rPr>
              <a:t> - Assistance Chief Engineer - Embedded Software</a:t>
            </a:r>
            <a:endParaRPr sz="12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OK Blockchain</a:t>
            </a:r>
            <a:r>
              <a:rPr lang="en-GB" sz="1200" dirty="0">
                <a:latin typeface="Lato"/>
                <a:ea typeface="Lato"/>
                <a:cs typeface="Lato"/>
                <a:sym typeface="Lato"/>
              </a:rPr>
              <a:t> - R&amp;D Manager - Blockchain, AI, Big data, IoT, Cloud, Full stack</a:t>
            </a:r>
            <a:endParaRPr sz="12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Smart </a:t>
            </a:r>
            <a:r>
              <a:rPr lang="en-GB" sz="1200" b="1" dirty="0" err="1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Tradzt</a:t>
            </a:r>
            <a:r>
              <a:rPr lang="en-GB" sz="1200" b="1" dirty="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200" dirty="0">
                <a:latin typeface="Lato"/>
                <a:ea typeface="Lato"/>
                <a:cs typeface="Lato"/>
                <a:sym typeface="Lato"/>
              </a:rPr>
              <a:t>- Innovation Lead - Blockchain, Machine Learning, Cloud, IoT, Full stack</a:t>
            </a:r>
            <a:endParaRPr sz="1200" dirty="0">
              <a:latin typeface="Lato"/>
              <a:ea typeface="Lato"/>
              <a:cs typeface="Lato"/>
              <a:sym typeface="Lato"/>
            </a:endParaRPr>
          </a:p>
          <a:p>
            <a:r>
              <a:rPr lang="en-US" sz="1200" b="1" dirty="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Ever AI Technologies </a:t>
            </a:r>
            <a:r>
              <a:rPr lang="en-US" sz="1200" dirty="0">
                <a:latin typeface="Lato"/>
                <a:ea typeface="Lato"/>
                <a:cs typeface="Lato"/>
                <a:sym typeface="Lato"/>
              </a:rPr>
              <a:t>– CTO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  <p:sp>
        <p:nvSpPr>
          <p:cNvPr id="338" name="Google Shape;338;p32"/>
          <p:cNvSpPr txBox="1">
            <a:spLocks noGrp="1"/>
          </p:cNvSpPr>
          <p:nvPr>
            <p:ph type="title" idx="4294967295"/>
          </p:nvPr>
        </p:nvSpPr>
        <p:spPr>
          <a:xfrm>
            <a:off x="678856" y="2057400"/>
            <a:ext cx="6119812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dirty="0"/>
              <a:t>Let’s restructure our codes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3"/>
          <p:cNvSpPr txBox="1">
            <a:spLocks noGrp="1"/>
          </p:cNvSpPr>
          <p:nvPr>
            <p:ph type="title"/>
          </p:nvPr>
        </p:nvSpPr>
        <p:spPr>
          <a:xfrm>
            <a:off x="87276" y="74088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Designing Software Architecture</a:t>
            </a:r>
            <a:endParaRPr dirty="0"/>
          </a:p>
        </p:txBody>
      </p:sp>
      <p:sp>
        <p:nvSpPr>
          <p:cNvPr id="345" name="Google Shape;345;p33"/>
          <p:cNvSpPr/>
          <p:nvPr/>
        </p:nvSpPr>
        <p:spPr>
          <a:xfrm>
            <a:off x="854600" y="2120725"/>
            <a:ext cx="7248300" cy="2294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346" name="Google Shape;346;p33"/>
          <p:cNvSpPr/>
          <p:nvPr/>
        </p:nvSpPr>
        <p:spPr>
          <a:xfrm>
            <a:off x="1084100" y="2271175"/>
            <a:ext cx="815100" cy="19227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Main Server</a:t>
            </a:r>
            <a:endParaRPr sz="1600"/>
          </a:p>
        </p:txBody>
      </p:sp>
      <p:sp>
        <p:nvSpPr>
          <p:cNvPr id="347" name="Google Shape;347;p33"/>
          <p:cNvSpPr/>
          <p:nvPr/>
        </p:nvSpPr>
        <p:spPr>
          <a:xfrm>
            <a:off x="2035700" y="2271175"/>
            <a:ext cx="1841700" cy="5352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Config</a:t>
            </a:r>
            <a:endParaRPr sz="1600"/>
          </a:p>
        </p:txBody>
      </p:sp>
      <p:sp>
        <p:nvSpPr>
          <p:cNvPr id="348" name="Google Shape;348;p33"/>
          <p:cNvSpPr/>
          <p:nvPr/>
        </p:nvSpPr>
        <p:spPr>
          <a:xfrm>
            <a:off x="2035700" y="2964925"/>
            <a:ext cx="1841700" cy="5352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Routing</a:t>
            </a:r>
            <a:endParaRPr sz="1600"/>
          </a:p>
        </p:txBody>
      </p:sp>
      <p:sp>
        <p:nvSpPr>
          <p:cNvPr id="349" name="Google Shape;349;p33"/>
          <p:cNvSpPr/>
          <p:nvPr/>
        </p:nvSpPr>
        <p:spPr>
          <a:xfrm>
            <a:off x="2035700" y="3658675"/>
            <a:ext cx="1841700" cy="5352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Controller</a:t>
            </a:r>
            <a:endParaRPr sz="1600"/>
          </a:p>
        </p:txBody>
      </p:sp>
      <p:sp>
        <p:nvSpPr>
          <p:cNvPr id="350" name="Google Shape;350;p33"/>
          <p:cNvSpPr/>
          <p:nvPr/>
        </p:nvSpPr>
        <p:spPr>
          <a:xfrm>
            <a:off x="4055600" y="2271175"/>
            <a:ext cx="1841700" cy="5352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Data Model</a:t>
            </a:r>
            <a:endParaRPr sz="1600"/>
          </a:p>
        </p:txBody>
      </p:sp>
      <p:sp>
        <p:nvSpPr>
          <p:cNvPr id="351" name="Google Shape;351;p33"/>
          <p:cNvSpPr/>
          <p:nvPr/>
        </p:nvSpPr>
        <p:spPr>
          <a:xfrm>
            <a:off x="4055600" y="2964925"/>
            <a:ext cx="1841700" cy="5352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Services</a:t>
            </a:r>
            <a:endParaRPr sz="1600"/>
          </a:p>
        </p:txBody>
      </p:sp>
      <p:sp>
        <p:nvSpPr>
          <p:cNvPr id="352" name="Google Shape;352;p33"/>
          <p:cNvSpPr/>
          <p:nvPr/>
        </p:nvSpPr>
        <p:spPr>
          <a:xfrm>
            <a:off x="4055600" y="3658675"/>
            <a:ext cx="1841700" cy="5352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Utils</a:t>
            </a:r>
            <a:endParaRPr sz="1600"/>
          </a:p>
        </p:txBody>
      </p:sp>
      <p:sp>
        <p:nvSpPr>
          <p:cNvPr id="353" name="Google Shape;353;p33"/>
          <p:cNvSpPr/>
          <p:nvPr/>
        </p:nvSpPr>
        <p:spPr>
          <a:xfrm>
            <a:off x="6075500" y="2271175"/>
            <a:ext cx="1841700" cy="5352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ML Model</a:t>
            </a:r>
            <a:endParaRPr sz="1600"/>
          </a:p>
        </p:txBody>
      </p:sp>
      <p:sp>
        <p:nvSpPr>
          <p:cNvPr id="354" name="Google Shape;354;p33"/>
          <p:cNvSpPr/>
          <p:nvPr/>
        </p:nvSpPr>
        <p:spPr>
          <a:xfrm>
            <a:off x="6075500" y="2964925"/>
            <a:ext cx="1841700" cy="5352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3rd Vendors</a:t>
            </a:r>
            <a:endParaRPr sz="1600"/>
          </a:p>
        </p:txBody>
      </p:sp>
      <p:sp>
        <p:nvSpPr>
          <p:cNvPr id="355" name="Google Shape;355;p33"/>
          <p:cNvSpPr/>
          <p:nvPr/>
        </p:nvSpPr>
        <p:spPr>
          <a:xfrm>
            <a:off x="6075500" y="3658675"/>
            <a:ext cx="1841700" cy="5352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Unit test</a:t>
            </a:r>
            <a:endParaRPr sz="1600"/>
          </a:p>
        </p:txBody>
      </p:sp>
      <p:pic>
        <p:nvPicPr>
          <p:cNvPr id="356" name="Google Shape;3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9450" y="767838"/>
            <a:ext cx="2227600" cy="124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4"/>
          <p:cNvSpPr txBox="1">
            <a:spLocks noGrp="1"/>
          </p:cNvSpPr>
          <p:nvPr>
            <p:ph type="title"/>
          </p:nvPr>
        </p:nvSpPr>
        <p:spPr>
          <a:xfrm>
            <a:off x="52375" y="83163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the structure looks like ?</a:t>
            </a:r>
            <a:endParaRPr/>
          </a:p>
        </p:txBody>
      </p:sp>
      <p:pic>
        <p:nvPicPr>
          <p:cNvPr id="362" name="Google Shape;36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3945" y="249622"/>
            <a:ext cx="2405025" cy="467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4"/>
          <p:cNvSpPr/>
          <p:nvPr/>
        </p:nvSpPr>
        <p:spPr>
          <a:xfrm>
            <a:off x="742564" y="1605610"/>
            <a:ext cx="1717200" cy="4509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app/__init__.py</a:t>
            </a:r>
            <a:endParaRPr sz="1600"/>
          </a:p>
        </p:txBody>
      </p:sp>
      <p:sp>
        <p:nvSpPr>
          <p:cNvPr id="364" name="Google Shape;364;p34"/>
          <p:cNvSpPr/>
          <p:nvPr/>
        </p:nvSpPr>
        <p:spPr>
          <a:xfrm>
            <a:off x="742564" y="2501835"/>
            <a:ext cx="1717200" cy="4509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app/routes/*.py</a:t>
            </a:r>
            <a:endParaRPr sz="1600"/>
          </a:p>
        </p:txBody>
      </p:sp>
      <p:sp>
        <p:nvSpPr>
          <p:cNvPr id="365" name="Google Shape;365;p34"/>
          <p:cNvSpPr/>
          <p:nvPr/>
        </p:nvSpPr>
        <p:spPr>
          <a:xfrm>
            <a:off x="742564" y="3350585"/>
            <a:ext cx="1717200" cy="4509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app/controllers/*.py</a:t>
            </a:r>
            <a:endParaRPr sz="1600"/>
          </a:p>
        </p:txBody>
      </p:sp>
      <p:sp>
        <p:nvSpPr>
          <p:cNvPr id="366" name="Google Shape;366;p34"/>
          <p:cNvSpPr/>
          <p:nvPr/>
        </p:nvSpPr>
        <p:spPr>
          <a:xfrm>
            <a:off x="1478464" y="2149585"/>
            <a:ext cx="245400" cy="259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367" name="Google Shape;367;p34"/>
          <p:cNvSpPr/>
          <p:nvPr/>
        </p:nvSpPr>
        <p:spPr>
          <a:xfrm>
            <a:off x="1478464" y="3045785"/>
            <a:ext cx="245400" cy="259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368" name="Google Shape;368;p34"/>
          <p:cNvSpPr/>
          <p:nvPr/>
        </p:nvSpPr>
        <p:spPr>
          <a:xfrm rot="-5400000">
            <a:off x="2666437" y="3446437"/>
            <a:ext cx="245400" cy="259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369" name="Google Shape;369;p34"/>
          <p:cNvSpPr/>
          <p:nvPr/>
        </p:nvSpPr>
        <p:spPr>
          <a:xfrm>
            <a:off x="3118514" y="1342472"/>
            <a:ext cx="2223600" cy="2670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370" name="Google Shape;370;p34"/>
          <p:cNvSpPr/>
          <p:nvPr/>
        </p:nvSpPr>
        <p:spPr>
          <a:xfrm>
            <a:off x="3371714" y="1555122"/>
            <a:ext cx="1717200" cy="4509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app/services/*.py</a:t>
            </a:r>
            <a:endParaRPr sz="1600"/>
          </a:p>
        </p:txBody>
      </p:sp>
      <p:sp>
        <p:nvSpPr>
          <p:cNvPr id="371" name="Google Shape;371;p34"/>
          <p:cNvSpPr/>
          <p:nvPr/>
        </p:nvSpPr>
        <p:spPr>
          <a:xfrm>
            <a:off x="3371714" y="2138610"/>
            <a:ext cx="1717200" cy="4509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app/models/*.py</a:t>
            </a:r>
            <a:endParaRPr sz="1600"/>
          </a:p>
        </p:txBody>
      </p:sp>
      <p:sp>
        <p:nvSpPr>
          <p:cNvPr id="372" name="Google Shape;372;p34"/>
          <p:cNvSpPr/>
          <p:nvPr/>
        </p:nvSpPr>
        <p:spPr>
          <a:xfrm>
            <a:off x="3371714" y="2722085"/>
            <a:ext cx="1717200" cy="4509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app/libs</a:t>
            </a:r>
            <a:endParaRPr sz="1600"/>
          </a:p>
        </p:txBody>
      </p:sp>
      <p:sp>
        <p:nvSpPr>
          <p:cNvPr id="373" name="Google Shape;373;p34"/>
          <p:cNvSpPr/>
          <p:nvPr/>
        </p:nvSpPr>
        <p:spPr>
          <a:xfrm>
            <a:off x="3371714" y="3305560"/>
            <a:ext cx="1717200" cy="4509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app/utils/*.py</a:t>
            </a:r>
            <a:endParaRPr sz="1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5"/>
          <p:cNvSpPr txBox="1">
            <a:spLocks noGrp="1"/>
          </p:cNvSpPr>
          <p:nvPr>
            <p:ph type="title"/>
          </p:nvPr>
        </p:nvSpPr>
        <p:spPr>
          <a:xfrm>
            <a:off x="94256" y="97124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Let us look into the codes deeper</a:t>
            </a:r>
            <a:endParaRPr dirty="0"/>
          </a:p>
        </p:txBody>
      </p:sp>
      <p:sp>
        <p:nvSpPr>
          <p:cNvPr id="379" name="Google Shape;379;p35"/>
          <p:cNvSpPr txBox="1"/>
          <p:nvPr/>
        </p:nvSpPr>
        <p:spPr>
          <a:xfrm>
            <a:off x="1339500" y="2266047"/>
            <a:ext cx="64650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https://github.com/armmarov/journey-to-production.git</a:t>
            </a: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4575" y="2135593"/>
            <a:ext cx="3079750" cy="219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6"/>
          <p:cNvSpPr txBox="1">
            <a:spLocks noGrp="1"/>
          </p:cNvSpPr>
          <p:nvPr>
            <p:ph type="title"/>
          </p:nvPr>
        </p:nvSpPr>
        <p:spPr>
          <a:xfrm>
            <a:off x="108217" y="111083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Please do me a favour ^^</a:t>
            </a:r>
            <a:endParaRPr dirty="0"/>
          </a:p>
        </p:txBody>
      </p:sp>
      <p:pic>
        <p:nvPicPr>
          <p:cNvPr id="386" name="Google Shape;38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6525" y="30682"/>
            <a:ext cx="615599" cy="615601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6"/>
          <p:cNvSpPr txBox="1"/>
          <p:nvPr/>
        </p:nvSpPr>
        <p:spPr>
          <a:xfrm>
            <a:off x="380374" y="1417694"/>
            <a:ext cx="757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Create an API with the endpoint “POST  /add-me”, and the following json data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8" name="Google Shape;388;p36"/>
          <p:cNvSpPr txBox="1"/>
          <p:nvPr/>
        </p:nvSpPr>
        <p:spPr>
          <a:xfrm>
            <a:off x="380374" y="2359569"/>
            <a:ext cx="604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The function should be able to compute a + b and return me a value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9" name="Google Shape;389;p36"/>
          <p:cNvSpPr txBox="1"/>
          <p:nvPr/>
        </p:nvSpPr>
        <p:spPr>
          <a:xfrm>
            <a:off x="2624449" y="1817894"/>
            <a:ext cx="144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{ a: 4, b: 5 }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0" name="Google Shape;390;p36"/>
          <p:cNvSpPr txBox="1"/>
          <p:nvPr/>
        </p:nvSpPr>
        <p:spPr>
          <a:xfrm>
            <a:off x="380374" y="2901244"/>
            <a:ext cx="604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Please do pull request, and i will merge and let others test your function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  <p:sp>
        <p:nvSpPr>
          <p:cNvPr id="396" name="Google Shape;396;p37"/>
          <p:cNvSpPr txBox="1">
            <a:spLocks noGrp="1"/>
          </p:cNvSpPr>
          <p:nvPr>
            <p:ph type="title" idx="4294967295"/>
          </p:nvPr>
        </p:nvSpPr>
        <p:spPr>
          <a:xfrm>
            <a:off x="923162" y="2057400"/>
            <a:ext cx="6119812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GB" dirty="0"/>
              <a:t>Let’s Design Our Production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GB" dirty="0"/>
              <a:t>Architecture </a:t>
            </a: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8"/>
          <p:cNvSpPr/>
          <p:nvPr/>
        </p:nvSpPr>
        <p:spPr>
          <a:xfrm>
            <a:off x="2503321" y="1403559"/>
            <a:ext cx="6489000" cy="3157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403" name="Google Shape;403;p38"/>
          <p:cNvSpPr txBox="1">
            <a:spLocks noGrp="1"/>
          </p:cNvSpPr>
          <p:nvPr>
            <p:ph type="title"/>
          </p:nvPr>
        </p:nvSpPr>
        <p:spPr>
          <a:xfrm>
            <a:off x="80296" y="54413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Designing Production Architecture</a:t>
            </a:r>
            <a:endParaRPr dirty="0"/>
          </a:p>
        </p:txBody>
      </p:sp>
      <p:pic>
        <p:nvPicPr>
          <p:cNvPr id="404" name="Google Shape;4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6996" y="2008897"/>
            <a:ext cx="1792025" cy="17920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8"/>
          <p:cNvSpPr/>
          <p:nvPr/>
        </p:nvSpPr>
        <p:spPr>
          <a:xfrm>
            <a:off x="6363646" y="1500647"/>
            <a:ext cx="2547900" cy="29832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pic>
        <p:nvPicPr>
          <p:cNvPr id="406" name="Google Shape;4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5171" y="2432534"/>
            <a:ext cx="1047025" cy="104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3796" y="2008897"/>
            <a:ext cx="2227600" cy="124602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8"/>
          <p:cNvSpPr/>
          <p:nvPr/>
        </p:nvSpPr>
        <p:spPr>
          <a:xfrm>
            <a:off x="5394234" y="1500634"/>
            <a:ext cx="972000" cy="298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pic>
        <p:nvPicPr>
          <p:cNvPr id="409" name="Google Shape;40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4546571" y="2650158"/>
            <a:ext cx="2667300" cy="68417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8"/>
          <p:cNvSpPr/>
          <p:nvPr/>
        </p:nvSpPr>
        <p:spPr>
          <a:xfrm>
            <a:off x="2310596" y="2661734"/>
            <a:ext cx="474900" cy="292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411" name="Google Shape;411;p38"/>
          <p:cNvSpPr/>
          <p:nvPr/>
        </p:nvSpPr>
        <p:spPr>
          <a:xfrm>
            <a:off x="4705171" y="2661734"/>
            <a:ext cx="474900" cy="292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412" name="Google Shape;412;p38"/>
          <p:cNvSpPr/>
          <p:nvPr/>
        </p:nvSpPr>
        <p:spPr>
          <a:xfrm rot="10797828">
            <a:off x="4539033" y="2909146"/>
            <a:ext cx="474900" cy="292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413" name="Google Shape;413;p38"/>
          <p:cNvSpPr/>
          <p:nvPr/>
        </p:nvSpPr>
        <p:spPr>
          <a:xfrm rot="10797828">
            <a:off x="2167158" y="2909158"/>
            <a:ext cx="474900" cy="292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pic>
        <p:nvPicPr>
          <p:cNvPr id="414" name="Google Shape;414;p38"/>
          <p:cNvPicPr preferRelativeResize="0"/>
          <p:nvPr/>
        </p:nvPicPr>
        <p:blipFill rotWithShape="1">
          <a:blip r:embed="rId7">
            <a:alphaModFix/>
          </a:blip>
          <a:srcRect l="20436" r="20001"/>
          <a:stretch/>
        </p:blipFill>
        <p:spPr>
          <a:xfrm>
            <a:off x="80296" y="2432534"/>
            <a:ext cx="900775" cy="104702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8"/>
          <p:cNvSpPr/>
          <p:nvPr/>
        </p:nvSpPr>
        <p:spPr>
          <a:xfrm>
            <a:off x="7221471" y="3479559"/>
            <a:ext cx="759600" cy="759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ML Model</a:t>
            </a:r>
            <a:endParaRPr sz="1600"/>
          </a:p>
        </p:txBody>
      </p:sp>
      <p:pic>
        <p:nvPicPr>
          <p:cNvPr id="416" name="Google Shape;416;p38"/>
          <p:cNvPicPr preferRelativeResize="0"/>
          <p:nvPr/>
        </p:nvPicPr>
        <p:blipFill rotWithShape="1">
          <a:blip r:embed="rId8">
            <a:alphaModFix/>
          </a:blip>
          <a:srcRect l="33474" r="30285"/>
          <a:stretch/>
        </p:blipFill>
        <p:spPr>
          <a:xfrm>
            <a:off x="2550421" y="1358259"/>
            <a:ext cx="474900" cy="83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03321" y="3840659"/>
            <a:ext cx="720100" cy="72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8"/>
          <p:cNvSpPr txBox="1"/>
          <p:nvPr/>
        </p:nvSpPr>
        <p:spPr>
          <a:xfrm>
            <a:off x="1301234" y="3479559"/>
            <a:ext cx="4749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Lato"/>
                <a:ea typeface="Lato"/>
                <a:cs typeface="Lato"/>
                <a:sym typeface="Lato"/>
              </a:rPr>
              <a:t>LB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9" name="Google Shape;419;p38"/>
          <p:cNvSpPr txBox="1"/>
          <p:nvPr/>
        </p:nvSpPr>
        <p:spPr>
          <a:xfrm>
            <a:off x="188521" y="3479559"/>
            <a:ext cx="6843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Lato"/>
                <a:ea typeface="Lato"/>
                <a:cs typeface="Lato"/>
                <a:sym typeface="Lato"/>
              </a:rPr>
              <a:t>DNS,</a:t>
            </a:r>
            <a:endParaRPr sz="16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Lato"/>
                <a:ea typeface="Lato"/>
                <a:cs typeface="Lato"/>
                <a:sym typeface="Lato"/>
              </a:rPr>
              <a:t>SSL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9"/>
          <p:cNvSpPr txBox="1">
            <a:spLocks noGrp="1"/>
          </p:cNvSpPr>
          <p:nvPr>
            <p:ph type="title"/>
          </p:nvPr>
        </p:nvSpPr>
        <p:spPr>
          <a:xfrm>
            <a:off x="73316" y="90143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How to set the whole architecture up ?</a:t>
            </a:r>
            <a:endParaRPr dirty="0"/>
          </a:p>
        </p:txBody>
      </p:sp>
      <p:pic>
        <p:nvPicPr>
          <p:cNvPr id="425" name="Google Shape;42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177" y="1243449"/>
            <a:ext cx="4722852" cy="2656601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9"/>
          <p:cNvSpPr txBox="1"/>
          <p:nvPr/>
        </p:nvSpPr>
        <p:spPr>
          <a:xfrm>
            <a:off x="4523877" y="2048399"/>
            <a:ext cx="2666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latin typeface="Lato"/>
                <a:ea typeface="Lato"/>
                <a:cs typeface="Lato"/>
                <a:sym typeface="Lato"/>
              </a:rPr>
              <a:t>Thanks to this </a:t>
            </a:r>
            <a:r>
              <a:rPr lang="en-GB" sz="2800" b="1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WHALE !!! </a:t>
            </a:r>
            <a:endParaRPr sz="2800" b="1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0"/>
          <p:cNvSpPr txBox="1">
            <a:spLocks noGrp="1"/>
          </p:cNvSpPr>
          <p:nvPr>
            <p:ph type="title"/>
          </p:nvPr>
        </p:nvSpPr>
        <p:spPr>
          <a:xfrm>
            <a:off x="52375" y="743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But wait, what is the Containerization in the first place ?</a:t>
            </a:r>
            <a:endParaRPr dirty="0"/>
          </a:p>
        </p:txBody>
      </p:sp>
      <p:sp>
        <p:nvSpPr>
          <p:cNvPr id="432" name="Google Shape;432;p40"/>
          <p:cNvSpPr/>
          <p:nvPr/>
        </p:nvSpPr>
        <p:spPr>
          <a:xfrm>
            <a:off x="1259207" y="3668642"/>
            <a:ext cx="2643000" cy="371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Host OS</a:t>
            </a:r>
            <a:endParaRPr sz="1600"/>
          </a:p>
        </p:txBody>
      </p:sp>
      <p:sp>
        <p:nvSpPr>
          <p:cNvPr id="433" name="Google Shape;433;p40"/>
          <p:cNvSpPr/>
          <p:nvPr/>
        </p:nvSpPr>
        <p:spPr>
          <a:xfrm>
            <a:off x="1259207" y="3296736"/>
            <a:ext cx="2643000" cy="3717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Hypervisor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434" name="Google Shape;434;p40"/>
          <p:cNvSpPr/>
          <p:nvPr/>
        </p:nvSpPr>
        <p:spPr>
          <a:xfrm>
            <a:off x="1259207" y="2695336"/>
            <a:ext cx="878400" cy="6093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Guest OS</a:t>
            </a:r>
            <a:endParaRPr sz="1600"/>
          </a:p>
        </p:txBody>
      </p:sp>
      <p:sp>
        <p:nvSpPr>
          <p:cNvPr id="435" name="Google Shape;435;p40"/>
          <p:cNvSpPr/>
          <p:nvPr/>
        </p:nvSpPr>
        <p:spPr>
          <a:xfrm>
            <a:off x="1259207" y="2086036"/>
            <a:ext cx="878400" cy="6093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Bins / Libs</a:t>
            </a:r>
            <a:endParaRPr sz="1600"/>
          </a:p>
        </p:txBody>
      </p:sp>
      <p:sp>
        <p:nvSpPr>
          <p:cNvPr id="436" name="Google Shape;436;p40"/>
          <p:cNvSpPr/>
          <p:nvPr/>
        </p:nvSpPr>
        <p:spPr>
          <a:xfrm>
            <a:off x="1259207" y="1476736"/>
            <a:ext cx="878400" cy="609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App 1</a:t>
            </a:r>
            <a:endParaRPr sz="1600"/>
          </a:p>
        </p:txBody>
      </p:sp>
      <p:sp>
        <p:nvSpPr>
          <p:cNvPr id="437" name="Google Shape;437;p40"/>
          <p:cNvSpPr/>
          <p:nvPr/>
        </p:nvSpPr>
        <p:spPr>
          <a:xfrm>
            <a:off x="2145407" y="2687236"/>
            <a:ext cx="878400" cy="6093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Guest OS</a:t>
            </a:r>
            <a:endParaRPr sz="1600"/>
          </a:p>
        </p:txBody>
      </p:sp>
      <p:sp>
        <p:nvSpPr>
          <p:cNvPr id="438" name="Google Shape;438;p40"/>
          <p:cNvSpPr/>
          <p:nvPr/>
        </p:nvSpPr>
        <p:spPr>
          <a:xfrm>
            <a:off x="2145407" y="2077936"/>
            <a:ext cx="878400" cy="6093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Bins / Libs</a:t>
            </a:r>
            <a:endParaRPr sz="1600"/>
          </a:p>
        </p:txBody>
      </p:sp>
      <p:sp>
        <p:nvSpPr>
          <p:cNvPr id="439" name="Google Shape;439;p40"/>
          <p:cNvSpPr/>
          <p:nvPr/>
        </p:nvSpPr>
        <p:spPr>
          <a:xfrm>
            <a:off x="2145407" y="1468636"/>
            <a:ext cx="878400" cy="609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App 1</a:t>
            </a:r>
            <a:endParaRPr sz="1600"/>
          </a:p>
        </p:txBody>
      </p:sp>
      <p:sp>
        <p:nvSpPr>
          <p:cNvPr id="440" name="Google Shape;440;p40"/>
          <p:cNvSpPr/>
          <p:nvPr/>
        </p:nvSpPr>
        <p:spPr>
          <a:xfrm>
            <a:off x="3023807" y="2687236"/>
            <a:ext cx="878400" cy="6093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Guest OS</a:t>
            </a:r>
            <a:endParaRPr sz="1600"/>
          </a:p>
        </p:txBody>
      </p:sp>
      <p:sp>
        <p:nvSpPr>
          <p:cNvPr id="441" name="Google Shape;441;p40"/>
          <p:cNvSpPr/>
          <p:nvPr/>
        </p:nvSpPr>
        <p:spPr>
          <a:xfrm>
            <a:off x="3023807" y="2077936"/>
            <a:ext cx="878400" cy="6093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Bins / Libs</a:t>
            </a:r>
            <a:endParaRPr sz="1600"/>
          </a:p>
        </p:txBody>
      </p:sp>
      <p:sp>
        <p:nvSpPr>
          <p:cNvPr id="442" name="Google Shape;442;p40"/>
          <p:cNvSpPr/>
          <p:nvPr/>
        </p:nvSpPr>
        <p:spPr>
          <a:xfrm>
            <a:off x="3023807" y="1468636"/>
            <a:ext cx="878400" cy="609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App 1</a:t>
            </a:r>
            <a:endParaRPr sz="1600"/>
          </a:p>
        </p:txBody>
      </p:sp>
      <p:sp>
        <p:nvSpPr>
          <p:cNvPr id="443" name="Google Shape;443;p40"/>
          <p:cNvSpPr/>
          <p:nvPr/>
        </p:nvSpPr>
        <p:spPr>
          <a:xfrm>
            <a:off x="4735107" y="3668642"/>
            <a:ext cx="2643000" cy="371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Host OS (Linux)</a:t>
            </a:r>
            <a:endParaRPr sz="1600"/>
          </a:p>
        </p:txBody>
      </p:sp>
      <p:sp>
        <p:nvSpPr>
          <p:cNvPr id="444" name="Google Shape;444;p40"/>
          <p:cNvSpPr/>
          <p:nvPr/>
        </p:nvSpPr>
        <p:spPr>
          <a:xfrm>
            <a:off x="4735107" y="3296736"/>
            <a:ext cx="2643000" cy="3717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Docker Engine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445" name="Google Shape;445;p40"/>
          <p:cNvSpPr/>
          <p:nvPr/>
        </p:nvSpPr>
        <p:spPr>
          <a:xfrm>
            <a:off x="4735107" y="2695336"/>
            <a:ext cx="878400" cy="6093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Bins / Libs</a:t>
            </a:r>
            <a:endParaRPr sz="1600"/>
          </a:p>
        </p:txBody>
      </p:sp>
      <p:sp>
        <p:nvSpPr>
          <p:cNvPr id="446" name="Google Shape;446;p40"/>
          <p:cNvSpPr/>
          <p:nvPr/>
        </p:nvSpPr>
        <p:spPr>
          <a:xfrm>
            <a:off x="4735107" y="2086036"/>
            <a:ext cx="878400" cy="609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App 1</a:t>
            </a:r>
            <a:endParaRPr sz="1600"/>
          </a:p>
        </p:txBody>
      </p:sp>
      <p:sp>
        <p:nvSpPr>
          <p:cNvPr id="447" name="Google Shape;447;p40"/>
          <p:cNvSpPr/>
          <p:nvPr/>
        </p:nvSpPr>
        <p:spPr>
          <a:xfrm>
            <a:off x="5621307" y="2687236"/>
            <a:ext cx="878400" cy="6093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Bins / Libs</a:t>
            </a:r>
            <a:endParaRPr sz="1600"/>
          </a:p>
        </p:txBody>
      </p:sp>
      <p:sp>
        <p:nvSpPr>
          <p:cNvPr id="448" name="Google Shape;448;p40"/>
          <p:cNvSpPr/>
          <p:nvPr/>
        </p:nvSpPr>
        <p:spPr>
          <a:xfrm>
            <a:off x="5621307" y="2077936"/>
            <a:ext cx="878400" cy="609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App 1</a:t>
            </a:r>
            <a:endParaRPr sz="1600"/>
          </a:p>
        </p:txBody>
      </p:sp>
      <p:sp>
        <p:nvSpPr>
          <p:cNvPr id="449" name="Google Shape;449;p40"/>
          <p:cNvSpPr/>
          <p:nvPr/>
        </p:nvSpPr>
        <p:spPr>
          <a:xfrm>
            <a:off x="6499707" y="2687236"/>
            <a:ext cx="878400" cy="6093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Bins / Libs</a:t>
            </a:r>
            <a:endParaRPr sz="1600"/>
          </a:p>
        </p:txBody>
      </p:sp>
      <p:sp>
        <p:nvSpPr>
          <p:cNvPr id="450" name="Google Shape;450;p40"/>
          <p:cNvSpPr/>
          <p:nvPr/>
        </p:nvSpPr>
        <p:spPr>
          <a:xfrm>
            <a:off x="6499707" y="2077936"/>
            <a:ext cx="878400" cy="6093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App 1</a:t>
            </a:r>
            <a:endParaRPr sz="1600"/>
          </a:p>
        </p:txBody>
      </p:sp>
      <p:sp>
        <p:nvSpPr>
          <p:cNvPr id="451" name="Google Shape;451;p40"/>
          <p:cNvSpPr/>
          <p:nvPr/>
        </p:nvSpPr>
        <p:spPr>
          <a:xfrm>
            <a:off x="1108857" y="1334286"/>
            <a:ext cx="1171200" cy="2097000"/>
          </a:xfrm>
          <a:prstGeom prst="roundRect">
            <a:avLst>
              <a:gd name="adj" fmla="val 16667"/>
            </a:avLst>
          </a:prstGeom>
          <a:noFill/>
          <a:ln w="152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452" name="Google Shape;452;p40"/>
          <p:cNvSpPr/>
          <p:nvPr/>
        </p:nvSpPr>
        <p:spPr>
          <a:xfrm>
            <a:off x="6353307" y="1911936"/>
            <a:ext cx="1171200" cy="1519500"/>
          </a:xfrm>
          <a:prstGeom prst="roundRect">
            <a:avLst>
              <a:gd name="adj" fmla="val 16667"/>
            </a:avLst>
          </a:prstGeom>
          <a:noFill/>
          <a:ln w="152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453" name="Google Shape;453;p40"/>
          <p:cNvSpPr txBox="1"/>
          <p:nvPr/>
        </p:nvSpPr>
        <p:spPr>
          <a:xfrm rot="-5400000">
            <a:off x="-394518" y="2266196"/>
            <a:ext cx="22947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Lato"/>
                <a:ea typeface="Lato"/>
                <a:cs typeface="Lato"/>
                <a:sym typeface="Lato"/>
              </a:rPr>
              <a:t>Virtual Machine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4" name="Google Shape;454;p40"/>
          <p:cNvSpPr txBox="1"/>
          <p:nvPr/>
        </p:nvSpPr>
        <p:spPr>
          <a:xfrm rot="-5400000">
            <a:off x="6665982" y="2521446"/>
            <a:ext cx="22947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Lato"/>
                <a:ea typeface="Lato"/>
                <a:cs typeface="Lato"/>
                <a:sym typeface="Lato"/>
              </a:rPr>
              <a:t>Container (Docker)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5" name="Google Shape;45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9707" y="1286074"/>
            <a:ext cx="878403" cy="49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1"/>
          <p:cNvSpPr txBox="1">
            <a:spLocks noGrp="1"/>
          </p:cNvSpPr>
          <p:nvPr>
            <p:ph type="title"/>
          </p:nvPr>
        </p:nvSpPr>
        <p:spPr>
          <a:xfrm>
            <a:off x="57875" y="62223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What is the important components for Docker ?</a:t>
            </a:r>
            <a:endParaRPr dirty="0"/>
          </a:p>
        </p:txBody>
      </p:sp>
      <p:sp>
        <p:nvSpPr>
          <p:cNvPr id="461" name="Google Shape;461;p41"/>
          <p:cNvSpPr/>
          <p:nvPr/>
        </p:nvSpPr>
        <p:spPr>
          <a:xfrm>
            <a:off x="962286" y="2195103"/>
            <a:ext cx="1796400" cy="591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Docker Image</a:t>
            </a:r>
            <a:endParaRPr sz="1400"/>
          </a:p>
        </p:txBody>
      </p:sp>
      <p:sp>
        <p:nvSpPr>
          <p:cNvPr id="462" name="Google Shape;462;p41"/>
          <p:cNvSpPr/>
          <p:nvPr/>
        </p:nvSpPr>
        <p:spPr>
          <a:xfrm>
            <a:off x="962286" y="1079053"/>
            <a:ext cx="4146300" cy="591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Docker Registry (DockerHub, ECR)</a:t>
            </a:r>
            <a:endParaRPr sz="1400"/>
          </a:p>
        </p:txBody>
      </p:sp>
      <p:sp>
        <p:nvSpPr>
          <p:cNvPr id="463" name="Google Shape;463;p41"/>
          <p:cNvSpPr/>
          <p:nvPr/>
        </p:nvSpPr>
        <p:spPr>
          <a:xfrm>
            <a:off x="4414511" y="2195103"/>
            <a:ext cx="1796400" cy="591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Docker Container</a:t>
            </a:r>
            <a:endParaRPr sz="1400"/>
          </a:p>
        </p:txBody>
      </p:sp>
      <p:sp>
        <p:nvSpPr>
          <p:cNvPr id="464" name="Google Shape;464;p41"/>
          <p:cNvSpPr/>
          <p:nvPr/>
        </p:nvSpPr>
        <p:spPr>
          <a:xfrm>
            <a:off x="1834611" y="1742828"/>
            <a:ext cx="348300" cy="379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65" name="Google Shape;465;p41"/>
          <p:cNvSpPr/>
          <p:nvPr/>
        </p:nvSpPr>
        <p:spPr>
          <a:xfrm rot="-5400000">
            <a:off x="3446685" y="1768553"/>
            <a:ext cx="348600" cy="1519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66" name="Google Shape;466;p41"/>
          <p:cNvSpPr/>
          <p:nvPr/>
        </p:nvSpPr>
        <p:spPr>
          <a:xfrm>
            <a:off x="962286" y="3232028"/>
            <a:ext cx="1796400" cy="591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Source Code +</a:t>
            </a:r>
            <a:br>
              <a:rPr lang="en-GB" sz="1400"/>
            </a:br>
            <a:r>
              <a:rPr lang="en-GB" sz="1400"/>
              <a:t>Dockerfile</a:t>
            </a:r>
            <a:endParaRPr sz="1400"/>
          </a:p>
        </p:txBody>
      </p:sp>
      <p:sp>
        <p:nvSpPr>
          <p:cNvPr id="467" name="Google Shape;467;p41"/>
          <p:cNvSpPr txBox="1"/>
          <p:nvPr/>
        </p:nvSpPr>
        <p:spPr>
          <a:xfrm>
            <a:off x="2125461" y="1732628"/>
            <a:ext cx="4827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Lato"/>
                <a:ea typeface="Lato"/>
                <a:cs typeface="Lato"/>
                <a:sym typeface="Lato"/>
              </a:rPr>
              <a:t>pull</a:t>
            </a:r>
            <a:endParaRPr sz="1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8" name="Google Shape;468;p41"/>
          <p:cNvSpPr txBox="1"/>
          <p:nvPr/>
        </p:nvSpPr>
        <p:spPr>
          <a:xfrm>
            <a:off x="3269986" y="2003728"/>
            <a:ext cx="4827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Lato"/>
                <a:ea typeface="Lato"/>
                <a:cs typeface="Lato"/>
                <a:sym typeface="Lato"/>
              </a:rPr>
              <a:t>run</a:t>
            </a:r>
            <a:endParaRPr sz="1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9" name="Google Shape;469;p41"/>
          <p:cNvSpPr/>
          <p:nvPr/>
        </p:nvSpPr>
        <p:spPr>
          <a:xfrm rot="10800000">
            <a:off x="1686336" y="2819316"/>
            <a:ext cx="348300" cy="379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70" name="Google Shape;470;p41"/>
          <p:cNvSpPr txBox="1"/>
          <p:nvPr/>
        </p:nvSpPr>
        <p:spPr>
          <a:xfrm>
            <a:off x="2182911" y="2809128"/>
            <a:ext cx="678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Lato"/>
                <a:ea typeface="Lato"/>
                <a:cs typeface="Lato"/>
                <a:sym typeface="Lato"/>
              </a:rPr>
              <a:t>build</a:t>
            </a:r>
            <a:endParaRPr sz="1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1" name="Google Shape;471;p41"/>
          <p:cNvSpPr/>
          <p:nvPr/>
        </p:nvSpPr>
        <p:spPr>
          <a:xfrm rot="10800000">
            <a:off x="5138561" y="2852216"/>
            <a:ext cx="348300" cy="379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72" name="Google Shape;472;p41"/>
          <p:cNvSpPr txBox="1"/>
          <p:nvPr/>
        </p:nvSpPr>
        <p:spPr>
          <a:xfrm>
            <a:off x="4815161" y="3297853"/>
            <a:ext cx="15192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Lato"/>
                <a:ea typeface="Lato"/>
                <a:cs typeface="Lato"/>
                <a:sym typeface="Lato"/>
              </a:rPr>
              <a:t>View logs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Lato"/>
                <a:ea typeface="Lato"/>
                <a:cs typeface="Lato"/>
                <a:sym typeface="Lato"/>
              </a:rPr>
              <a:t>Access docker</a:t>
            </a:r>
            <a:endParaRPr sz="1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3" name="Google Shape;473;p41"/>
          <p:cNvSpPr/>
          <p:nvPr/>
        </p:nvSpPr>
        <p:spPr>
          <a:xfrm>
            <a:off x="6334361" y="2195103"/>
            <a:ext cx="1796400" cy="591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Docker Network</a:t>
            </a:r>
            <a:endParaRPr sz="1400"/>
          </a:p>
        </p:txBody>
      </p:sp>
      <p:sp>
        <p:nvSpPr>
          <p:cNvPr id="474" name="Google Shape;474;p41"/>
          <p:cNvSpPr/>
          <p:nvPr/>
        </p:nvSpPr>
        <p:spPr>
          <a:xfrm>
            <a:off x="6334361" y="2940978"/>
            <a:ext cx="1796400" cy="591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Docker Volume</a:t>
            </a:r>
            <a:endParaRPr sz="1400"/>
          </a:p>
        </p:txBody>
      </p:sp>
      <p:sp>
        <p:nvSpPr>
          <p:cNvPr id="475" name="Google Shape;475;p41"/>
          <p:cNvSpPr/>
          <p:nvPr/>
        </p:nvSpPr>
        <p:spPr>
          <a:xfrm rot="10800000">
            <a:off x="1463661" y="1742816"/>
            <a:ext cx="348300" cy="379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76" name="Google Shape;476;p41"/>
          <p:cNvSpPr txBox="1"/>
          <p:nvPr/>
        </p:nvSpPr>
        <p:spPr>
          <a:xfrm>
            <a:off x="906861" y="1732628"/>
            <a:ext cx="5568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Lato"/>
                <a:ea typeface="Lato"/>
                <a:cs typeface="Lato"/>
                <a:sym typeface="Lato"/>
              </a:rPr>
              <a:t>push</a:t>
            </a:r>
            <a:endParaRPr sz="1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 txBox="1">
            <a:spLocks noGrp="1"/>
          </p:cNvSpPr>
          <p:nvPr>
            <p:ph type="title"/>
          </p:nvPr>
        </p:nvSpPr>
        <p:spPr>
          <a:xfrm>
            <a:off x="80296" y="97123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Target Today</a:t>
            </a:r>
            <a:endParaRPr/>
          </a:p>
        </p:txBody>
      </p:sp>
      <p:sp>
        <p:nvSpPr>
          <p:cNvPr id="135" name="Google Shape;135;p15"/>
          <p:cNvSpPr txBox="1"/>
          <p:nvPr/>
        </p:nvSpPr>
        <p:spPr>
          <a:xfrm>
            <a:off x="205446" y="820048"/>
            <a:ext cx="7770600" cy="2708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-GB" sz="1600" dirty="0">
                <a:latin typeface="Lato"/>
                <a:ea typeface="Lato"/>
                <a:cs typeface="Lato"/>
                <a:sym typeface="Lato"/>
              </a:rPr>
              <a:t>Understanding how the actual development flow is done in the industry from development to production</a:t>
            </a:r>
            <a:endParaRPr sz="1600" dirty="0">
              <a:latin typeface="Lato"/>
              <a:ea typeface="Lato"/>
              <a:cs typeface="Lato"/>
              <a:sym typeface="Lato"/>
            </a:endParaRP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6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-GB" sz="1600" dirty="0">
                <a:latin typeface="Lato"/>
                <a:ea typeface="Lato"/>
                <a:cs typeface="Lato"/>
                <a:sym typeface="Lato"/>
              </a:rPr>
              <a:t>Understanding how to design proper software architecture</a:t>
            </a:r>
            <a:endParaRPr sz="1600" dirty="0">
              <a:latin typeface="Lato"/>
              <a:ea typeface="Lato"/>
              <a:cs typeface="Lato"/>
              <a:sym typeface="Lato"/>
            </a:endParaRP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6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-GB" sz="1600" dirty="0">
                <a:latin typeface="Lato"/>
                <a:ea typeface="Lato"/>
                <a:cs typeface="Lato"/>
                <a:sym typeface="Lato"/>
              </a:rPr>
              <a:t>Understanding how to write proper code structure which cater most of the requirements</a:t>
            </a:r>
            <a:endParaRPr sz="1600" dirty="0">
              <a:latin typeface="Lato"/>
              <a:ea typeface="Lato"/>
              <a:cs typeface="Lato"/>
              <a:sym typeface="Lato"/>
            </a:endParaRP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6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-GB" sz="1600" dirty="0">
                <a:latin typeface="Lato"/>
                <a:ea typeface="Lato"/>
                <a:cs typeface="Lato"/>
                <a:sym typeface="Lato"/>
              </a:rPr>
              <a:t>Understanding the proper setup for production and how continuous integration can be automated</a:t>
            </a:r>
            <a:endParaRPr sz="1600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2"/>
          <p:cNvSpPr txBox="1">
            <a:spLocks noGrp="1"/>
          </p:cNvSpPr>
          <p:nvPr>
            <p:ph type="title"/>
          </p:nvPr>
        </p:nvSpPr>
        <p:spPr>
          <a:xfrm>
            <a:off x="34450" y="29986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How to use Docker command line ?</a:t>
            </a:r>
            <a:endParaRPr dirty="0"/>
          </a:p>
        </p:txBody>
      </p:sp>
      <p:sp>
        <p:nvSpPr>
          <p:cNvPr id="482" name="Google Shape;482;p42"/>
          <p:cNvSpPr txBox="1"/>
          <p:nvPr/>
        </p:nvSpPr>
        <p:spPr>
          <a:xfrm>
            <a:off x="429304" y="1054210"/>
            <a:ext cx="21762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 b="1">
                <a:latin typeface="Lato"/>
                <a:ea typeface="Lato"/>
                <a:cs typeface="Lato"/>
                <a:sym typeface="Lato"/>
              </a:rPr>
              <a:t>Docker Image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3" name="Google Shape;483;p42"/>
          <p:cNvSpPr txBox="1"/>
          <p:nvPr/>
        </p:nvSpPr>
        <p:spPr>
          <a:xfrm>
            <a:off x="906129" y="1454410"/>
            <a:ext cx="8087852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latin typeface="Lato"/>
                <a:ea typeface="Lato"/>
                <a:cs typeface="Lato"/>
                <a:sym typeface="Lato"/>
              </a:rPr>
              <a:t>&gt; docker pull &lt;</a:t>
            </a:r>
            <a:r>
              <a:rPr lang="en-GB" sz="1600" dirty="0" err="1">
                <a:latin typeface="Lato"/>
                <a:ea typeface="Lato"/>
                <a:cs typeface="Lato"/>
                <a:sym typeface="Lato"/>
              </a:rPr>
              <a:t>image_name:version</a:t>
            </a:r>
            <a:r>
              <a:rPr lang="en-GB" sz="1600" dirty="0">
                <a:latin typeface="Lato"/>
                <a:ea typeface="Lato"/>
                <a:cs typeface="Lato"/>
                <a:sym typeface="Lato"/>
              </a:rPr>
              <a:t>&gt;  </a:t>
            </a:r>
            <a:r>
              <a:rPr lang="en-GB" sz="1600" dirty="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# Pull docker image from docker registry</a:t>
            </a:r>
            <a:endParaRPr sz="1600" dirty="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latin typeface="Lato"/>
                <a:ea typeface="Lato"/>
                <a:cs typeface="Lato"/>
                <a:sym typeface="Lato"/>
              </a:rPr>
              <a:t>&gt; docker build .                                                  </a:t>
            </a:r>
            <a:r>
              <a:rPr lang="en-GB" sz="1600" dirty="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# Build docker image from source code</a:t>
            </a:r>
            <a:endParaRPr sz="1600" dirty="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latin typeface="Lato"/>
                <a:ea typeface="Lato"/>
                <a:cs typeface="Lato"/>
                <a:sym typeface="Lato"/>
              </a:rPr>
              <a:t>&gt; docker images                                                </a:t>
            </a:r>
            <a:r>
              <a:rPr lang="en-GB" sz="1600" dirty="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# View docker image list</a:t>
            </a:r>
            <a:endParaRPr sz="1600" dirty="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&gt; docker </a:t>
            </a:r>
            <a:r>
              <a:rPr lang="en-GB" sz="16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rmi</a:t>
            </a:r>
            <a:r>
              <a:rPr lang="en-GB" sz="16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&lt;</a:t>
            </a:r>
            <a:r>
              <a:rPr lang="en-GB" sz="16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image_name</a:t>
            </a:r>
            <a:r>
              <a:rPr lang="en-GB" sz="16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&gt;                     </a:t>
            </a:r>
            <a:r>
              <a:rPr lang="en-GB" sz="1600" dirty="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# Remove docker image</a:t>
            </a:r>
            <a:endParaRPr sz="1600" dirty="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4" name="Google Shape;484;p42"/>
          <p:cNvSpPr txBox="1"/>
          <p:nvPr/>
        </p:nvSpPr>
        <p:spPr>
          <a:xfrm>
            <a:off x="429303" y="2723231"/>
            <a:ext cx="2963977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 b="1" dirty="0">
                <a:latin typeface="Lato"/>
                <a:ea typeface="Lato"/>
                <a:cs typeface="Lato"/>
                <a:sym typeface="Lato"/>
              </a:rPr>
              <a:t> Docker Container</a:t>
            </a:r>
            <a:endParaRPr sz="1600" b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5" name="Google Shape;485;p42"/>
          <p:cNvSpPr txBox="1"/>
          <p:nvPr/>
        </p:nvSpPr>
        <p:spPr>
          <a:xfrm>
            <a:off x="906129" y="3095006"/>
            <a:ext cx="76887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latin typeface="Lato"/>
                <a:ea typeface="Lato"/>
                <a:cs typeface="Lato"/>
                <a:sym typeface="Lato"/>
              </a:rPr>
              <a:t>&gt; docker run -d -p &lt;</a:t>
            </a:r>
            <a:r>
              <a:rPr lang="en-GB" sz="1600" dirty="0" err="1">
                <a:latin typeface="Lato"/>
                <a:ea typeface="Lato"/>
                <a:cs typeface="Lato"/>
                <a:sym typeface="Lato"/>
              </a:rPr>
              <a:t>local_port</a:t>
            </a:r>
            <a:r>
              <a:rPr lang="en-GB" sz="1600" dirty="0">
                <a:latin typeface="Lato"/>
                <a:ea typeface="Lato"/>
                <a:cs typeface="Lato"/>
                <a:sym typeface="Lato"/>
              </a:rPr>
              <a:t>&gt;:&lt;</a:t>
            </a:r>
            <a:r>
              <a:rPr lang="en-GB" sz="1600" dirty="0" err="1">
                <a:latin typeface="Lato"/>
                <a:ea typeface="Lato"/>
                <a:cs typeface="Lato"/>
                <a:sym typeface="Lato"/>
              </a:rPr>
              <a:t>container_port</a:t>
            </a:r>
            <a:r>
              <a:rPr lang="en-GB" sz="1600" dirty="0">
                <a:latin typeface="Lato"/>
                <a:ea typeface="Lato"/>
                <a:cs typeface="Lato"/>
                <a:sym typeface="Lato"/>
              </a:rPr>
              <a:t>&gt; &lt;image&gt;   </a:t>
            </a:r>
            <a:r>
              <a:rPr lang="en-GB" sz="1600" dirty="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# Run docker container</a:t>
            </a:r>
            <a:endParaRPr sz="1600" dirty="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&gt; docker </a:t>
            </a:r>
            <a:r>
              <a:rPr lang="en-GB" sz="16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ps</a:t>
            </a:r>
            <a:r>
              <a:rPr lang="en-GB" sz="16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                                                  </a:t>
            </a:r>
            <a:r>
              <a:rPr lang="en-GB" sz="1600" dirty="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# View running container</a:t>
            </a:r>
            <a:endParaRPr sz="1600" dirty="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6" name="Google Shape;486;p42"/>
          <p:cNvSpPr txBox="1"/>
          <p:nvPr/>
        </p:nvSpPr>
        <p:spPr>
          <a:xfrm>
            <a:off x="-695813" y="4789587"/>
            <a:ext cx="64017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3"/>
              </a:rPr>
              <a:t>https://docs.docker.com/engine/reference/commandline/docker/</a:t>
            </a:r>
            <a:endParaRPr sz="11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3"/>
          <p:cNvSpPr txBox="1">
            <a:spLocks noGrp="1"/>
          </p:cNvSpPr>
          <p:nvPr>
            <p:ph type="title"/>
          </p:nvPr>
        </p:nvSpPr>
        <p:spPr>
          <a:xfrm>
            <a:off x="59355" y="90143"/>
            <a:ext cx="8135344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How to run and manage Docker container simultaneously ?</a:t>
            </a:r>
            <a:endParaRPr dirty="0"/>
          </a:p>
        </p:txBody>
      </p:sp>
      <p:sp>
        <p:nvSpPr>
          <p:cNvPr id="492" name="Google Shape;492;p43"/>
          <p:cNvSpPr txBox="1"/>
          <p:nvPr/>
        </p:nvSpPr>
        <p:spPr>
          <a:xfrm>
            <a:off x="6098856" y="4066225"/>
            <a:ext cx="22791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docker-compose.yml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3" name="Google Shape;49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8118" y="1176775"/>
            <a:ext cx="2276581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43"/>
          <p:cNvSpPr/>
          <p:nvPr/>
        </p:nvSpPr>
        <p:spPr>
          <a:xfrm>
            <a:off x="817868" y="1940763"/>
            <a:ext cx="1313700" cy="400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Image 1</a:t>
            </a:r>
            <a:endParaRPr sz="1600"/>
          </a:p>
        </p:txBody>
      </p:sp>
      <p:sp>
        <p:nvSpPr>
          <p:cNvPr id="495" name="Google Shape;495;p43"/>
          <p:cNvSpPr/>
          <p:nvPr/>
        </p:nvSpPr>
        <p:spPr>
          <a:xfrm>
            <a:off x="817868" y="2528388"/>
            <a:ext cx="1313700" cy="400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Image 2</a:t>
            </a:r>
            <a:endParaRPr sz="1600"/>
          </a:p>
        </p:txBody>
      </p:sp>
      <p:sp>
        <p:nvSpPr>
          <p:cNvPr id="496" name="Google Shape;496;p43"/>
          <p:cNvSpPr/>
          <p:nvPr/>
        </p:nvSpPr>
        <p:spPr>
          <a:xfrm>
            <a:off x="817868" y="3084338"/>
            <a:ext cx="1313700" cy="400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Image 3</a:t>
            </a:r>
            <a:endParaRPr sz="1600"/>
          </a:p>
        </p:txBody>
      </p:sp>
      <p:sp>
        <p:nvSpPr>
          <p:cNvPr id="497" name="Google Shape;497;p43"/>
          <p:cNvSpPr/>
          <p:nvPr/>
        </p:nvSpPr>
        <p:spPr>
          <a:xfrm rot="-5400000">
            <a:off x="1927818" y="2512550"/>
            <a:ext cx="1968300" cy="400200"/>
          </a:xfrm>
          <a:prstGeom prst="rect">
            <a:avLst/>
          </a:prstGeom>
          <a:solidFill>
            <a:srgbClr val="0C343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Docker compose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498" name="Google Shape;498;p43"/>
          <p:cNvSpPr/>
          <p:nvPr/>
        </p:nvSpPr>
        <p:spPr>
          <a:xfrm>
            <a:off x="3692368" y="1940763"/>
            <a:ext cx="1313700" cy="400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Container 1</a:t>
            </a:r>
            <a:endParaRPr sz="1600"/>
          </a:p>
        </p:txBody>
      </p:sp>
      <p:sp>
        <p:nvSpPr>
          <p:cNvPr id="499" name="Google Shape;499;p43"/>
          <p:cNvSpPr/>
          <p:nvPr/>
        </p:nvSpPr>
        <p:spPr>
          <a:xfrm>
            <a:off x="3692368" y="2512538"/>
            <a:ext cx="1313700" cy="400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Container 2</a:t>
            </a:r>
            <a:endParaRPr sz="1600"/>
          </a:p>
        </p:txBody>
      </p:sp>
      <p:sp>
        <p:nvSpPr>
          <p:cNvPr id="500" name="Google Shape;500;p43"/>
          <p:cNvSpPr/>
          <p:nvPr/>
        </p:nvSpPr>
        <p:spPr>
          <a:xfrm>
            <a:off x="3692368" y="3084313"/>
            <a:ext cx="1313700" cy="400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Container 3</a:t>
            </a:r>
            <a:endParaRPr sz="1600"/>
          </a:p>
        </p:txBody>
      </p:sp>
      <p:sp>
        <p:nvSpPr>
          <p:cNvPr id="501" name="Google Shape;501;p43"/>
          <p:cNvSpPr/>
          <p:nvPr/>
        </p:nvSpPr>
        <p:spPr>
          <a:xfrm>
            <a:off x="2247681" y="1946050"/>
            <a:ext cx="358500" cy="153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502" name="Google Shape;502;p43"/>
          <p:cNvSpPr/>
          <p:nvPr/>
        </p:nvSpPr>
        <p:spPr>
          <a:xfrm>
            <a:off x="3222956" y="1959300"/>
            <a:ext cx="358500" cy="153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4"/>
          <p:cNvSpPr txBox="1">
            <a:spLocks noGrp="1"/>
          </p:cNvSpPr>
          <p:nvPr>
            <p:ph type="title"/>
          </p:nvPr>
        </p:nvSpPr>
        <p:spPr>
          <a:xfrm>
            <a:off x="40601" y="379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Back to our previous production architecture, let’s try to build docker container for all components that we have together</a:t>
            </a:r>
            <a:endParaRPr dirty="0"/>
          </a:p>
        </p:txBody>
      </p:sp>
      <p:sp>
        <p:nvSpPr>
          <p:cNvPr id="508" name="Google Shape;508;p44"/>
          <p:cNvSpPr/>
          <p:nvPr/>
        </p:nvSpPr>
        <p:spPr>
          <a:xfrm>
            <a:off x="754907" y="1936556"/>
            <a:ext cx="2358000" cy="159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9" name="Google Shape;5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6757" y="2225351"/>
            <a:ext cx="1117250" cy="1117235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4"/>
          <p:cNvSpPr txBox="1"/>
          <p:nvPr/>
        </p:nvSpPr>
        <p:spPr>
          <a:xfrm>
            <a:off x="568907" y="3534956"/>
            <a:ext cx="273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Docker Container 1 : Webserver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1" name="Google Shape;511;p44"/>
          <p:cNvSpPr/>
          <p:nvPr/>
        </p:nvSpPr>
        <p:spPr>
          <a:xfrm>
            <a:off x="3518632" y="1936556"/>
            <a:ext cx="2358000" cy="159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" name="Google Shape;51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0232" y="2301606"/>
            <a:ext cx="1552325" cy="8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3066534" y="2548245"/>
            <a:ext cx="1462099" cy="37502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44"/>
          <p:cNvSpPr txBox="1"/>
          <p:nvPr/>
        </p:nvSpPr>
        <p:spPr>
          <a:xfrm>
            <a:off x="3518632" y="3534956"/>
            <a:ext cx="2358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Docker Container 2 : Our application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5" name="Google Shape;515;p44"/>
          <p:cNvSpPr/>
          <p:nvPr/>
        </p:nvSpPr>
        <p:spPr>
          <a:xfrm>
            <a:off x="6282357" y="1936556"/>
            <a:ext cx="2358000" cy="159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4"/>
          <p:cNvSpPr txBox="1"/>
          <p:nvPr/>
        </p:nvSpPr>
        <p:spPr>
          <a:xfrm>
            <a:off x="6282357" y="3534956"/>
            <a:ext cx="2358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Docker Container 3 : Database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7" name="Google Shape;517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82832" y="2277043"/>
            <a:ext cx="1499476" cy="10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87800" y="49949"/>
            <a:ext cx="615599" cy="61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33</a:t>
            </a:fld>
            <a:endParaRPr/>
          </a:p>
        </p:txBody>
      </p:sp>
      <p:sp>
        <p:nvSpPr>
          <p:cNvPr id="524" name="Google Shape;524;p45"/>
          <p:cNvSpPr txBox="1">
            <a:spLocks noGrp="1"/>
          </p:cNvSpPr>
          <p:nvPr>
            <p:ph type="title" idx="4294967295"/>
          </p:nvPr>
        </p:nvSpPr>
        <p:spPr>
          <a:xfrm>
            <a:off x="776579" y="2057400"/>
            <a:ext cx="6119812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GB" dirty="0"/>
              <a:t>Continuous Integration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GB" dirty="0"/>
              <a:t>Continuous Deployment (CICD)</a:t>
            </a:r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5216" y="1620908"/>
            <a:ext cx="883150" cy="88315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46"/>
          <p:cNvSpPr txBox="1">
            <a:spLocks noGrp="1"/>
          </p:cNvSpPr>
          <p:nvPr>
            <p:ph type="title"/>
          </p:nvPr>
        </p:nvSpPr>
        <p:spPr>
          <a:xfrm>
            <a:off x="73316" y="83163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Why we need CICD ?</a:t>
            </a:r>
            <a:endParaRPr dirty="0"/>
          </a:p>
        </p:txBody>
      </p:sp>
      <p:sp>
        <p:nvSpPr>
          <p:cNvPr id="532" name="Google Shape;532;p46"/>
          <p:cNvSpPr txBox="1"/>
          <p:nvPr/>
        </p:nvSpPr>
        <p:spPr>
          <a:xfrm>
            <a:off x="447191" y="1045571"/>
            <a:ext cx="80952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AUTOMATION </a:t>
            </a:r>
            <a:r>
              <a:rPr lang="en-GB" sz="2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to make our life more</a:t>
            </a:r>
            <a:r>
              <a:rPr lang="en-GB" sz="3600" b="1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 PRODUCTIVE</a:t>
            </a:r>
            <a:endParaRPr sz="3600" b="1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3" name="Google Shape;533;p46"/>
          <p:cNvSpPr/>
          <p:nvPr/>
        </p:nvSpPr>
        <p:spPr>
          <a:xfrm>
            <a:off x="109991" y="3065908"/>
            <a:ext cx="2255100" cy="759600"/>
          </a:xfrm>
          <a:prstGeom prst="ellipse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Development</a:t>
            </a:r>
            <a:endParaRPr sz="1400"/>
          </a:p>
        </p:txBody>
      </p:sp>
      <p:sp>
        <p:nvSpPr>
          <p:cNvPr id="534" name="Google Shape;534;p46"/>
          <p:cNvSpPr/>
          <p:nvPr/>
        </p:nvSpPr>
        <p:spPr>
          <a:xfrm>
            <a:off x="6634466" y="3065908"/>
            <a:ext cx="2255100" cy="7596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Production</a:t>
            </a:r>
            <a:endParaRPr sz="1400"/>
          </a:p>
        </p:txBody>
      </p:sp>
      <p:sp>
        <p:nvSpPr>
          <p:cNvPr id="535" name="Google Shape;535;p46"/>
          <p:cNvSpPr txBox="1"/>
          <p:nvPr/>
        </p:nvSpPr>
        <p:spPr>
          <a:xfrm>
            <a:off x="2059516" y="2504058"/>
            <a:ext cx="11871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Lato"/>
                <a:ea typeface="Lato"/>
                <a:cs typeface="Lato"/>
                <a:sym typeface="Lato"/>
              </a:rPr>
              <a:t>Continuous 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Lato"/>
                <a:ea typeface="Lato"/>
                <a:cs typeface="Lato"/>
                <a:sym typeface="Lato"/>
              </a:rPr>
              <a:t>Integration</a:t>
            </a:r>
            <a:endParaRPr sz="1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6" name="Google Shape;536;p46"/>
          <p:cNvSpPr txBox="1"/>
          <p:nvPr/>
        </p:nvSpPr>
        <p:spPr>
          <a:xfrm>
            <a:off x="5748066" y="2543658"/>
            <a:ext cx="11871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Lato"/>
                <a:ea typeface="Lato"/>
                <a:cs typeface="Lato"/>
                <a:sym typeface="Lato"/>
              </a:rPr>
              <a:t>Continuous 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Lato"/>
                <a:ea typeface="Lato"/>
                <a:cs typeface="Lato"/>
                <a:sym typeface="Lato"/>
              </a:rPr>
              <a:t>Deployment</a:t>
            </a:r>
            <a:endParaRPr sz="1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7" name="Google Shape;537;p46"/>
          <p:cNvSpPr/>
          <p:nvPr/>
        </p:nvSpPr>
        <p:spPr>
          <a:xfrm>
            <a:off x="2681741" y="3485283"/>
            <a:ext cx="3626100" cy="348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38" name="Google Shape;538;p46"/>
          <p:cNvSpPr txBox="1"/>
          <p:nvPr/>
        </p:nvSpPr>
        <p:spPr>
          <a:xfrm>
            <a:off x="3494716" y="2543658"/>
            <a:ext cx="20337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Lato"/>
                <a:ea typeface="Lato"/>
                <a:cs typeface="Lato"/>
                <a:sym typeface="Lato"/>
              </a:rPr>
              <a:t>Auto build 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Lato"/>
                <a:ea typeface="Lato"/>
                <a:cs typeface="Lato"/>
                <a:sym typeface="Lato"/>
              </a:rPr>
              <a:t>Auto test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Lato"/>
                <a:ea typeface="Lato"/>
                <a:cs typeface="Lato"/>
                <a:sym typeface="Lato"/>
              </a:rPr>
              <a:t>Auto push to registry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Lato"/>
                <a:ea typeface="Lato"/>
                <a:cs typeface="Lato"/>
                <a:sym typeface="Lato"/>
              </a:rPr>
              <a:t>Auto deploy</a:t>
            </a:r>
            <a:endParaRPr sz="1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39" name="Google Shape;53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1904" y="2637021"/>
            <a:ext cx="219413" cy="219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8054" y="2856421"/>
            <a:ext cx="219413" cy="219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0054" y="3085021"/>
            <a:ext cx="219413" cy="219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0454" y="3313621"/>
            <a:ext cx="219413" cy="219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7"/>
          <p:cNvSpPr txBox="1">
            <a:spLocks noGrp="1"/>
          </p:cNvSpPr>
          <p:nvPr>
            <p:ph type="title"/>
          </p:nvPr>
        </p:nvSpPr>
        <p:spPr>
          <a:xfrm>
            <a:off x="67135" y="1009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How we can automate CI part ?</a:t>
            </a:r>
            <a:endParaRPr dirty="0"/>
          </a:p>
        </p:txBody>
      </p:sp>
      <p:pic>
        <p:nvPicPr>
          <p:cNvPr id="548" name="Google Shape;548;p47"/>
          <p:cNvPicPr preferRelativeResize="0"/>
          <p:nvPr/>
        </p:nvPicPr>
        <p:blipFill rotWithShape="1">
          <a:blip r:embed="rId3">
            <a:alphaModFix/>
          </a:blip>
          <a:srcRect b="31295"/>
          <a:stretch/>
        </p:blipFill>
        <p:spPr>
          <a:xfrm>
            <a:off x="267849" y="1810881"/>
            <a:ext cx="1916826" cy="137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47"/>
          <p:cNvPicPr preferRelativeResize="0"/>
          <p:nvPr/>
        </p:nvPicPr>
        <p:blipFill rotWithShape="1">
          <a:blip r:embed="rId4">
            <a:alphaModFix/>
          </a:blip>
          <a:srcRect b="31295"/>
          <a:stretch/>
        </p:blipFill>
        <p:spPr>
          <a:xfrm>
            <a:off x="3169149" y="1810881"/>
            <a:ext cx="2876476" cy="137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7"/>
          <p:cNvPicPr preferRelativeResize="0"/>
          <p:nvPr/>
        </p:nvPicPr>
        <p:blipFill rotWithShape="1">
          <a:blip r:embed="rId5">
            <a:alphaModFix/>
          </a:blip>
          <a:srcRect l="53679" t="12017" r="10703" b="12448"/>
          <a:stretch/>
        </p:blipFill>
        <p:spPr>
          <a:xfrm>
            <a:off x="7409899" y="1751231"/>
            <a:ext cx="1101300" cy="1281875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7"/>
          <p:cNvSpPr/>
          <p:nvPr/>
        </p:nvSpPr>
        <p:spPr>
          <a:xfrm>
            <a:off x="2308962" y="2352656"/>
            <a:ext cx="735900" cy="40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552" name="Google Shape;552;p47"/>
          <p:cNvSpPr/>
          <p:nvPr/>
        </p:nvSpPr>
        <p:spPr>
          <a:xfrm>
            <a:off x="6227987" y="2291381"/>
            <a:ext cx="735900" cy="40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553" name="Google Shape;553;p47"/>
          <p:cNvSpPr txBox="1"/>
          <p:nvPr/>
        </p:nvSpPr>
        <p:spPr>
          <a:xfrm>
            <a:off x="170162" y="1323361"/>
            <a:ext cx="22392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Lato"/>
                <a:ea typeface="Lato"/>
                <a:cs typeface="Lato"/>
                <a:sym typeface="Lato"/>
              </a:rPr>
              <a:t>Source Control (Github)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4" name="Google Shape;554;p47"/>
          <p:cNvSpPr txBox="1"/>
          <p:nvPr/>
        </p:nvSpPr>
        <p:spPr>
          <a:xfrm>
            <a:off x="3487787" y="1323361"/>
            <a:ext cx="22392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Lato"/>
                <a:ea typeface="Lato"/>
                <a:cs typeface="Lato"/>
                <a:sym typeface="Lato"/>
              </a:rPr>
              <a:t>CICD Tool (Jenkins)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5" name="Google Shape;555;p47"/>
          <p:cNvSpPr txBox="1"/>
          <p:nvPr/>
        </p:nvSpPr>
        <p:spPr>
          <a:xfrm>
            <a:off x="6757937" y="1323361"/>
            <a:ext cx="22392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latin typeface="Lato"/>
                <a:ea typeface="Lato"/>
                <a:cs typeface="Lato"/>
                <a:sym typeface="Lato"/>
              </a:rPr>
              <a:t>Docker Registry (ECR)</a:t>
            </a:r>
            <a:endParaRPr sz="1600" b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6" name="Google Shape;556;p47"/>
          <p:cNvSpPr txBox="1"/>
          <p:nvPr/>
        </p:nvSpPr>
        <p:spPr>
          <a:xfrm>
            <a:off x="2184673" y="1952456"/>
            <a:ext cx="984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Webhook</a:t>
            </a:r>
            <a:endParaRPr sz="1400" dirty="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7" name="Google Shape;557;p47"/>
          <p:cNvSpPr txBox="1"/>
          <p:nvPr/>
        </p:nvSpPr>
        <p:spPr>
          <a:xfrm>
            <a:off x="6103648" y="1952456"/>
            <a:ext cx="984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Push</a:t>
            </a:r>
            <a:endParaRPr sz="14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8" name="Google Shape;558;p47"/>
          <p:cNvSpPr/>
          <p:nvPr/>
        </p:nvSpPr>
        <p:spPr>
          <a:xfrm rot="-5400000">
            <a:off x="1021512" y="3315081"/>
            <a:ext cx="409500" cy="40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559" name="Google Shape;559;p47"/>
          <p:cNvSpPr/>
          <p:nvPr/>
        </p:nvSpPr>
        <p:spPr>
          <a:xfrm rot="5400000">
            <a:off x="7717934" y="3315010"/>
            <a:ext cx="409500" cy="40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560" name="Google Shape;560;p47"/>
          <p:cNvSpPr txBox="1"/>
          <p:nvPr/>
        </p:nvSpPr>
        <p:spPr>
          <a:xfrm>
            <a:off x="328224" y="3721581"/>
            <a:ext cx="17961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Receive event (push)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1" name="Google Shape;561;p47"/>
          <p:cNvSpPr txBox="1"/>
          <p:nvPr/>
        </p:nvSpPr>
        <p:spPr>
          <a:xfrm>
            <a:off x="6979499" y="3721581"/>
            <a:ext cx="17961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Deploy to ECS/VPS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2" name="Google Shape;562;p47"/>
          <p:cNvSpPr/>
          <p:nvPr/>
        </p:nvSpPr>
        <p:spPr>
          <a:xfrm>
            <a:off x="3621437" y="3281481"/>
            <a:ext cx="1101300" cy="460200"/>
          </a:xfrm>
          <a:prstGeom prst="chevron">
            <a:avLst>
              <a:gd name="adj" fmla="val 50000"/>
            </a:avLst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/>
              <a:t>Build</a:t>
            </a:r>
            <a:endParaRPr sz="1050"/>
          </a:p>
        </p:txBody>
      </p:sp>
      <p:sp>
        <p:nvSpPr>
          <p:cNvPr id="563" name="Google Shape;563;p47"/>
          <p:cNvSpPr/>
          <p:nvPr/>
        </p:nvSpPr>
        <p:spPr>
          <a:xfrm>
            <a:off x="4683837" y="3281481"/>
            <a:ext cx="1101300" cy="460200"/>
          </a:xfrm>
          <a:prstGeom prst="chevron">
            <a:avLst>
              <a:gd name="adj" fmla="val 50000"/>
            </a:avLst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/>
              <a:t>Test</a:t>
            </a:r>
            <a:endParaRPr sz="1050"/>
          </a:p>
        </p:txBody>
      </p:sp>
      <p:sp>
        <p:nvSpPr>
          <p:cNvPr id="564" name="Google Shape;564;p47"/>
          <p:cNvSpPr/>
          <p:nvPr/>
        </p:nvSpPr>
        <p:spPr>
          <a:xfrm>
            <a:off x="5723812" y="3281481"/>
            <a:ext cx="1101300" cy="460200"/>
          </a:xfrm>
          <a:prstGeom prst="chevron">
            <a:avLst>
              <a:gd name="adj" fmla="val 50000"/>
            </a:avLst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/>
              <a:t>Push</a:t>
            </a:r>
            <a:endParaRPr sz="1050"/>
          </a:p>
        </p:txBody>
      </p:sp>
      <p:sp>
        <p:nvSpPr>
          <p:cNvPr id="565" name="Google Shape;565;p47"/>
          <p:cNvSpPr/>
          <p:nvPr/>
        </p:nvSpPr>
        <p:spPr>
          <a:xfrm>
            <a:off x="2747324" y="3291981"/>
            <a:ext cx="921000" cy="460200"/>
          </a:xfrm>
          <a:prstGeom prst="homePlate">
            <a:avLst>
              <a:gd name="adj" fmla="val 50000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Clone</a:t>
            </a:r>
            <a:endParaRPr sz="11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8"/>
          <p:cNvSpPr txBox="1">
            <a:spLocks noGrp="1"/>
          </p:cNvSpPr>
          <p:nvPr>
            <p:ph type="title"/>
          </p:nvPr>
        </p:nvSpPr>
        <p:spPr>
          <a:xfrm>
            <a:off x="97932" y="69203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How to set </a:t>
            </a:r>
            <a:r>
              <a:rPr lang="en-GB" dirty="0" err="1"/>
              <a:t>Github</a:t>
            </a:r>
            <a:r>
              <a:rPr lang="en-GB" dirty="0"/>
              <a:t> for webhook ?</a:t>
            </a:r>
            <a:endParaRPr dirty="0"/>
          </a:p>
        </p:txBody>
      </p:sp>
      <p:pic>
        <p:nvPicPr>
          <p:cNvPr id="571" name="Google Shape;57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032" y="1285125"/>
            <a:ext cx="6819024" cy="113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032" y="2571750"/>
            <a:ext cx="5142564" cy="169822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48"/>
          <p:cNvSpPr/>
          <p:nvPr/>
        </p:nvSpPr>
        <p:spPr>
          <a:xfrm>
            <a:off x="6513507" y="1656025"/>
            <a:ext cx="1028700" cy="479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8"/>
          <p:cNvSpPr/>
          <p:nvPr/>
        </p:nvSpPr>
        <p:spPr>
          <a:xfrm>
            <a:off x="857707" y="3790275"/>
            <a:ext cx="1028700" cy="479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48"/>
          <p:cNvSpPr/>
          <p:nvPr/>
        </p:nvSpPr>
        <p:spPr>
          <a:xfrm>
            <a:off x="5322732" y="2462925"/>
            <a:ext cx="1028700" cy="479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8"/>
          <p:cNvSpPr/>
          <p:nvPr/>
        </p:nvSpPr>
        <p:spPr>
          <a:xfrm>
            <a:off x="7629232" y="1355325"/>
            <a:ext cx="387900" cy="432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</a:t>
            </a:r>
            <a:endParaRPr/>
          </a:p>
        </p:txBody>
      </p:sp>
      <p:sp>
        <p:nvSpPr>
          <p:cNvPr id="577" name="Google Shape;577;p48"/>
          <p:cNvSpPr/>
          <p:nvPr/>
        </p:nvSpPr>
        <p:spPr>
          <a:xfrm>
            <a:off x="1221707" y="3296075"/>
            <a:ext cx="387900" cy="432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</a:t>
            </a:r>
            <a:endParaRPr/>
          </a:p>
        </p:txBody>
      </p:sp>
      <p:sp>
        <p:nvSpPr>
          <p:cNvPr id="578" name="Google Shape;578;p48"/>
          <p:cNvSpPr/>
          <p:nvPr/>
        </p:nvSpPr>
        <p:spPr>
          <a:xfrm>
            <a:off x="5643132" y="3037000"/>
            <a:ext cx="387900" cy="432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9"/>
          <p:cNvSpPr txBox="1">
            <a:spLocks noGrp="1"/>
          </p:cNvSpPr>
          <p:nvPr>
            <p:ph type="title"/>
          </p:nvPr>
        </p:nvSpPr>
        <p:spPr>
          <a:xfrm>
            <a:off x="52375" y="114051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How to set </a:t>
            </a:r>
            <a:r>
              <a:rPr lang="en-GB" dirty="0" err="1"/>
              <a:t>Github</a:t>
            </a:r>
            <a:r>
              <a:rPr lang="en-GB" dirty="0"/>
              <a:t> for webhook ?</a:t>
            </a:r>
            <a:endParaRPr dirty="0"/>
          </a:p>
        </p:txBody>
      </p:sp>
      <p:pic>
        <p:nvPicPr>
          <p:cNvPr id="584" name="Google Shape;58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00" y="1176519"/>
            <a:ext cx="3318559" cy="2984849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49"/>
          <p:cNvSpPr/>
          <p:nvPr/>
        </p:nvSpPr>
        <p:spPr>
          <a:xfrm>
            <a:off x="428775" y="1805319"/>
            <a:ext cx="2500500" cy="4035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86" name="Google Shape;586;p49"/>
          <p:cNvSpPr/>
          <p:nvPr/>
        </p:nvSpPr>
        <p:spPr>
          <a:xfrm>
            <a:off x="428775" y="2511644"/>
            <a:ext cx="2500500" cy="4035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87" name="Google Shape;587;p49"/>
          <p:cNvSpPr/>
          <p:nvPr/>
        </p:nvSpPr>
        <p:spPr>
          <a:xfrm>
            <a:off x="428775" y="3091344"/>
            <a:ext cx="1455900" cy="535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88" name="Google Shape;588;p49"/>
          <p:cNvSpPr txBox="1"/>
          <p:nvPr/>
        </p:nvSpPr>
        <p:spPr>
          <a:xfrm>
            <a:off x="3855100" y="1699269"/>
            <a:ext cx="41070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Lato"/>
                <a:ea typeface="Lato"/>
                <a:cs typeface="Lato"/>
                <a:sym typeface="Lato"/>
              </a:rPr>
              <a:t>Add jenkins URL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https://jenkins_url:jenkins_port/github-webhook/</a:t>
            </a:r>
            <a:endParaRPr sz="14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9" name="Google Shape;589;p49"/>
          <p:cNvSpPr txBox="1"/>
          <p:nvPr/>
        </p:nvSpPr>
        <p:spPr>
          <a:xfrm>
            <a:off x="3896725" y="2361144"/>
            <a:ext cx="41070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-GB" sz="1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dd secret key for more secure</a:t>
            </a:r>
            <a:endParaRPr sz="1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0" name="Google Shape;590;p49"/>
          <p:cNvSpPr txBox="1"/>
          <p:nvPr/>
        </p:nvSpPr>
        <p:spPr>
          <a:xfrm>
            <a:off x="3896725" y="3091344"/>
            <a:ext cx="41070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latin typeface="Lato"/>
                <a:ea typeface="Lato"/>
                <a:cs typeface="Lato"/>
                <a:sym typeface="Lato"/>
              </a:rPr>
              <a:t>Select webhook trigger event</a:t>
            </a:r>
            <a:endParaRPr sz="14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0"/>
          <p:cNvSpPr txBox="1">
            <a:spLocks noGrp="1"/>
          </p:cNvSpPr>
          <p:nvPr>
            <p:ph type="title"/>
          </p:nvPr>
        </p:nvSpPr>
        <p:spPr>
          <a:xfrm>
            <a:off x="101237" y="62222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How to set </a:t>
            </a:r>
            <a:r>
              <a:rPr lang="en-GB" dirty="0" err="1"/>
              <a:t>Github</a:t>
            </a:r>
            <a:r>
              <a:rPr lang="en-GB" dirty="0"/>
              <a:t> Server in Jenkins for webhook ?</a:t>
            </a:r>
            <a:endParaRPr dirty="0"/>
          </a:p>
        </p:txBody>
      </p:sp>
      <p:sp>
        <p:nvSpPr>
          <p:cNvPr id="596" name="Google Shape;596;p50"/>
          <p:cNvSpPr txBox="1"/>
          <p:nvPr/>
        </p:nvSpPr>
        <p:spPr>
          <a:xfrm>
            <a:off x="601400" y="2015950"/>
            <a:ext cx="45579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Open Manage Jenkins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Open Configure System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Add credential for Github Server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Click Test connection button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Tick Manage hooks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97" name="Google Shape;59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0325" y="2221950"/>
            <a:ext cx="3762634" cy="1872926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50"/>
          <p:cNvSpPr/>
          <p:nvPr/>
        </p:nvSpPr>
        <p:spPr>
          <a:xfrm>
            <a:off x="4747850" y="3373050"/>
            <a:ext cx="1131600" cy="417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50"/>
          <p:cNvSpPr/>
          <p:nvPr/>
        </p:nvSpPr>
        <p:spPr>
          <a:xfrm>
            <a:off x="7707325" y="3677575"/>
            <a:ext cx="846900" cy="342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50"/>
          <p:cNvSpPr/>
          <p:nvPr/>
        </p:nvSpPr>
        <p:spPr>
          <a:xfrm>
            <a:off x="4710325" y="3885350"/>
            <a:ext cx="846900" cy="342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8700" y="2416150"/>
            <a:ext cx="4866678" cy="176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2486913"/>
            <a:ext cx="1865350" cy="10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51"/>
          <p:cNvSpPr txBox="1">
            <a:spLocks noGrp="1"/>
          </p:cNvSpPr>
          <p:nvPr>
            <p:ph type="title"/>
          </p:nvPr>
        </p:nvSpPr>
        <p:spPr>
          <a:xfrm>
            <a:off x="72625" y="83163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How to set up Jenkins project ?</a:t>
            </a:r>
            <a:endParaRPr dirty="0"/>
          </a:p>
        </p:txBody>
      </p:sp>
      <p:sp>
        <p:nvSpPr>
          <p:cNvPr id="608" name="Google Shape;608;p51"/>
          <p:cNvSpPr/>
          <p:nvPr/>
        </p:nvSpPr>
        <p:spPr>
          <a:xfrm>
            <a:off x="783400" y="2831249"/>
            <a:ext cx="909900" cy="400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09" name="Google Shape;609;p51"/>
          <p:cNvSpPr/>
          <p:nvPr/>
        </p:nvSpPr>
        <p:spPr>
          <a:xfrm>
            <a:off x="3916975" y="2780825"/>
            <a:ext cx="2492700" cy="400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10" name="Google Shape;610;p51"/>
          <p:cNvSpPr/>
          <p:nvPr/>
        </p:nvSpPr>
        <p:spPr>
          <a:xfrm>
            <a:off x="3916975" y="3303000"/>
            <a:ext cx="4637100" cy="342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11" name="Google Shape;611;p51"/>
          <p:cNvSpPr txBox="1"/>
          <p:nvPr/>
        </p:nvSpPr>
        <p:spPr>
          <a:xfrm>
            <a:off x="601400" y="2015950"/>
            <a:ext cx="28011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Lato"/>
                <a:ea typeface="Lato"/>
                <a:cs typeface="Lato"/>
                <a:sym typeface="Lato"/>
              </a:rPr>
              <a:t>At the dashboard, click New Item</a:t>
            </a:r>
            <a:endParaRPr sz="1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2" name="Google Shape;612;p51"/>
          <p:cNvSpPr txBox="1"/>
          <p:nvPr/>
        </p:nvSpPr>
        <p:spPr>
          <a:xfrm>
            <a:off x="3768700" y="2015950"/>
            <a:ext cx="42630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Lato"/>
                <a:ea typeface="Lato"/>
                <a:cs typeface="Lato"/>
                <a:sym typeface="Lato"/>
              </a:rPr>
              <a:t>Enter the project name, select “Freestyle project”</a:t>
            </a:r>
            <a:endParaRPr sz="1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740" y="797197"/>
            <a:ext cx="3762500" cy="250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 txBox="1">
            <a:spLocks noGrp="1"/>
          </p:cNvSpPr>
          <p:nvPr>
            <p:ph type="title"/>
          </p:nvPr>
        </p:nvSpPr>
        <p:spPr>
          <a:xfrm>
            <a:off x="73315" y="97123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So, to get solid understanding…</a:t>
            </a:r>
            <a:endParaRPr dirty="0"/>
          </a:p>
        </p:txBody>
      </p:sp>
      <p:sp>
        <p:nvSpPr>
          <p:cNvPr id="142" name="Google Shape;142;p16"/>
          <p:cNvSpPr txBox="1"/>
          <p:nvPr/>
        </p:nvSpPr>
        <p:spPr>
          <a:xfrm>
            <a:off x="427915" y="1350223"/>
            <a:ext cx="7334100" cy="14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>
                <a:latin typeface="Lato"/>
                <a:ea typeface="Lato"/>
                <a:cs typeface="Lato"/>
                <a:sym typeface="Lato"/>
              </a:rPr>
              <a:t>Let’s do more </a:t>
            </a:r>
            <a:endParaRPr sz="3500" b="1">
              <a:latin typeface="Lato"/>
              <a:ea typeface="Lato"/>
              <a:cs typeface="Lato"/>
              <a:sym typeface="Lato"/>
            </a:endParaRPr>
          </a:p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1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hands on</a:t>
            </a:r>
            <a:r>
              <a:rPr lang="en-GB" sz="3500" b="1">
                <a:latin typeface="Lato"/>
                <a:ea typeface="Lato"/>
                <a:cs typeface="Lato"/>
                <a:sym typeface="Lato"/>
              </a:rPr>
              <a:t> today !!</a:t>
            </a:r>
            <a:endParaRPr sz="3500"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8219" y="1329163"/>
            <a:ext cx="2469068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2"/>
          <p:cNvSpPr txBox="1">
            <a:spLocks noGrp="1"/>
          </p:cNvSpPr>
          <p:nvPr>
            <p:ph type="title"/>
          </p:nvPr>
        </p:nvSpPr>
        <p:spPr>
          <a:xfrm>
            <a:off x="52375" y="55242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How to set up Jenkins project ?</a:t>
            </a:r>
            <a:endParaRPr dirty="0"/>
          </a:p>
        </p:txBody>
      </p:sp>
      <p:sp>
        <p:nvSpPr>
          <p:cNvPr id="619" name="Google Shape;619;p52"/>
          <p:cNvSpPr/>
          <p:nvPr/>
        </p:nvSpPr>
        <p:spPr>
          <a:xfrm>
            <a:off x="4381544" y="2668514"/>
            <a:ext cx="2611200" cy="610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52"/>
          <p:cNvSpPr txBox="1"/>
          <p:nvPr/>
        </p:nvSpPr>
        <p:spPr>
          <a:xfrm>
            <a:off x="559519" y="1457538"/>
            <a:ext cx="3608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At the General Tab, tick the Github project, fill in the github url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0258" y="1370093"/>
            <a:ext cx="3297700" cy="305407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53"/>
          <p:cNvSpPr txBox="1">
            <a:spLocks noGrp="1"/>
          </p:cNvSpPr>
          <p:nvPr>
            <p:ph type="title"/>
          </p:nvPr>
        </p:nvSpPr>
        <p:spPr>
          <a:xfrm>
            <a:off x="32425" y="84138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set up Jenkins project ?</a:t>
            </a:r>
            <a:endParaRPr/>
          </a:p>
        </p:txBody>
      </p:sp>
      <p:sp>
        <p:nvSpPr>
          <p:cNvPr id="627" name="Google Shape;627;p53"/>
          <p:cNvSpPr/>
          <p:nvPr/>
        </p:nvSpPr>
        <p:spPr>
          <a:xfrm>
            <a:off x="4130258" y="1871630"/>
            <a:ext cx="3189000" cy="1702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53"/>
          <p:cNvSpPr txBox="1"/>
          <p:nvPr/>
        </p:nvSpPr>
        <p:spPr>
          <a:xfrm>
            <a:off x="308233" y="1380756"/>
            <a:ext cx="3608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Scroll down to Source Code Management, tick Git and fill in Repository URL and credential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Google Shape;63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634591"/>
            <a:ext cx="3469233" cy="199145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54"/>
          <p:cNvSpPr txBox="1">
            <a:spLocks noGrp="1"/>
          </p:cNvSpPr>
          <p:nvPr>
            <p:ph type="title"/>
          </p:nvPr>
        </p:nvSpPr>
        <p:spPr>
          <a:xfrm>
            <a:off x="48861" y="69802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How to set up Jenkins project ?</a:t>
            </a:r>
            <a:endParaRPr dirty="0"/>
          </a:p>
        </p:txBody>
      </p:sp>
      <p:sp>
        <p:nvSpPr>
          <p:cNvPr id="635" name="Google Shape;635;p54"/>
          <p:cNvSpPr/>
          <p:nvPr/>
        </p:nvSpPr>
        <p:spPr>
          <a:xfrm>
            <a:off x="4572000" y="1600716"/>
            <a:ext cx="2688300" cy="2067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54"/>
          <p:cNvSpPr txBox="1"/>
          <p:nvPr/>
        </p:nvSpPr>
        <p:spPr>
          <a:xfrm>
            <a:off x="336450" y="1394716"/>
            <a:ext cx="3608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Set branch to only origin/release** to allow only release branch, otherwise leave it blank to allow all branches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1996" y="1527339"/>
            <a:ext cx="3552825" cy="15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55"/>
          <p:cNvSpPr txBox="1">
            <a:spLocks noGrp="1"/>
          </p:cNvSpPr>
          <p:nvPr>
            <p:ph type="title"/>
          </p:nvPr>
        </p:nvSpPr>
        <p:spPr>
          <a:xfrm>
            <a:off x="73316" y="69202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How to set up Jenkins project ?</a:t>
            </a:r>
            <a:endParaRPr dirty="0"/>
          </a:p>
        </p:txBody>
      </p:sp>
      <p:sp>
        <p:nvSpPr>
          <p:cNvPr id="643" name="Google Shape;643;p55"/>
          <p:cNvSpPr/>
          <p:nvPr/>
        </p:nvSpPr>
        <p:spPr>
          <a:xfrm>
            <a:off x="4809471" y="2391764"/>
            <a:ext cx="3345300" cy="379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55"/>
          <p:cNvSpPr txBox="1"/>
          <p:nvPr/>
        </p:nvSpPr>
        <p:spPr>
          <a:xfrm>
            <a:off x="629321" y="1527339"/>
            <a:ext cx="3608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Scroll to Build Triggers, tick the selection for Github hook trigger for GITScm polling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This will activate the webhook from Github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5291" y="1395541"/>
            <a:ext cx="4619524" cy="247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56"/>
          <p:cNvSpPr txBox="1">
            <a:spLocks noGrp="1"/>
          </p:cNvSpPr>
          <p:nvPr>
            <p:ph type="title"/>
          </p:nvPr>
        </p:nvSpPr>
        <p:spPr>
          <a:xfrm>
            <a:off x="59356" y="820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How to set up Jenkins project ?</a:t>
            </a:r>
            <a:endParaRPr dirty="0"/>
          </a:p>
        </p:txBody>
      </p:sp>
      <p:sp>
        <p:nvSpPr>
          <p:cNvPr id="651" name="Google Shape;651;p56"/>
          <p:cNvSpPr/>
          <p:nvPr/>
        </p:nvSpPr>
        <p:spPr>
          <a:xfrm>
            <a:off x="4220241" y="2904766"/>
            <a:ext cx="1541100" cy="205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56"/>
          <p:cNvSpPr txBox="1"/>
          <p:nvPr/>
        </p:nvSpPr>
        <p:spPr>
          <a:xfrm>
            <a:off x="419916" y="1359816"/>
            <a:ext cx="3608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Scroll down to the Build section, click Add build step, select Execute shell.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Command window will appear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57"/>
          <p:cNvSpPr txBox="1">
            <a:spLocks noGrp="1"/>
          </p:cNvSpPr>
          <p:nvPr>
            <p:ph type="title"/>
          </p:nvPr>
        </p:nvSpPr>
        <p:spPr>
          <a:xfrm>
            <a:off x="87276" y="435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How to set up Jenkins project ?</a:t>
            </a:r>
            <a:endParaRPr dirty="0"/>
          </a:p>
        </p:txBody>
      </p:sp>
      <p:sp>
        <p:nvSpPr>
          <p:cNvPr id="658" name="Google Shape;658;p57"/>
          <p:cNvSpPr txBox="1"/>
          <p:nvPr/>
        </p:nvSpPr>
        <p:spPr>
          <a:xfrm>
            <a:off x="601400" y="1269074"/>
            <a:ext cx="681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Copy paste this command into the Command window and Save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9" name="Google Shape;659;p57"/>
          <p:cNvSpPr txBox="1"/>
          <p:nvPr/>
        </p:nvSpPr>
        <p:spPr>
          <a:xfrm>
            <a:off x="362850" y="1745749"/>
            <a:ext cx="8418300" cy="2339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/>
              <a:t>export AWS_ACCESS_KEY_ID=&lt;YOUR_ACCESS_KEY&gt;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/>
              <a:t>export AWS_SECRET_ACCESS_KEY=&lt;YOUR_SECRET_KEY&gt;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/>
              <a:t>export AWS_DEFAULT_REGION=ap-southeast-1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/>
              <a:t>APPNAME=</a:t>
            </a:r>
            <a:r>
              <a:rPr lang="en-GB" sz="1000" dirty="0" err="1"/>
              <a:t>myapp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/>
              <a:t>REPOSITORY=&lt;YOUR_DOCKER_REPOSITORY&gt;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/>
              <a:t>VERSION=`echo ${GIT_BRANCH} | rev | cut -d '/' -f '1' | rev`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/>
              <a:t>docker build -t ${APPNAME} .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/>
              <a:t>docker tag ${APPNAME}:latest ${REPOSITORY}/${APPNAME}:${VERSION}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 err="1"/>
              <a:t>aws</a:t>
            </a:r>
            <a:r>
              <a:rPr lang="en-GB" sz="1000" dirty="0"/>
              <a:t> </a:t>
            </a:r>
            <a:r>
              <a:rPr lang="en-GB" sz="1000" dirty="0" err="1"/>
              <a:t>ecr</a:t>
            </a:r>
            <a:r>
              <a:rPr lang="en-GB" sz="1000" dirty="0"/>
              <a:t> get-login-password --region ap-southeast-1 | docker login --username AWS --password-stdin ${REPOSITORY}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/>
              <a:t>docker push ${REPOSITORY}/${APPNAME}:${VERSION}</a:t>
            </a:r>
            <a:endParaRPr sz="10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58"/>
          <p:cNvSpPr txBox="1">
            <a:spLocks noGrp="1"/>
          </p:cNvSpPr>
          <p:nvPr>
            <p:ph type="title"/>
          </p:nvPr>
        </p:nvSpPr>
        <p:spPr>
          <a:xfrm>
            <a:off x="40601" y="780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So now how can we execute all this ?</a:t>
            </a:r>
            <a:endParaRPr dirty="0"/>
          </a:p>
        </p:txBody>
      </p:sp>
      <p:sp>
        <p:nvSpPr>
          <p:cNvPr id="665" name="Google Shape;665;p58"/>
          <p:cNvSpPr txBox="1"/>
          <p:nvPr/>
        </p:nvSpPr>
        <p:spPr>
          <a:xfrm>
            <a:off x="3430253" y="1810005"/>
            <a:ext cx="4091100" cy="9234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AutoNum type="arabicPeriod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Branch must be a release branch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AutoNum type="arabicPeriod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Trigger event is set to “push”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66" name="Google Shape;6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853" y="1093130"/>
            <a:ext cx="2426250" cy="265455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58"/>
          <p:cNvSpPr txBox="1"/>
          <p:nvPr/>
        </p:nvSpPr>
        <p:spPr>
          <a:xfrm>
            <a:off x="3525203" y="1216530"/>
            <a:ext cx="45579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Hints</a:t>
            </a:r>
            <a:endParaRPr sz="2300" b="1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68" name="Google Shape;66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8150" y="78025"/>
            <a:ext cx="615599" cy="615601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58"/>
          <p:cNvSpPr txBox="1"/>
          <p:nvPr/>
        </p:nvSpPr>
        <p:spPr>
          <a:xfrm>
            <a:off x="3289403" y="3107755"/>
            <a:ext cx="4232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Lato"/>
                <a:ea typeface="Lato"/>
                <a:cs typeface="Lato"/>
                <a:sym typeface="Lato"/>
              </a:rPr>
              <a:t>Is it working well now ? Or are we still missing something ?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47</a:t>
            </a:fld>
            <a:endParaRPr/>
          </a:p>
        </p:txBody>
      </p:sp>
      <p:sp>
        <p:nvSpPr>
          <p:cNvPr id="675" name="Google Shape;675;p59"/>
          <p:cNvSpPr txBox="1">
            <a:spLocks noGrp="1"/>
          </p:cNvSpPr>
          <p:nvPr>
            <p:ph type="title" idx="4294967295"/>
          </p:nvPr>
        </p:nvSpPr>
        <p:spPr>
          <a:xfrm>
            <a:off x="1209349" y="2057400"/>
            <a:ext cx="6119812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dirty="0"/>
              <a:t>Docker Registry</a:t>
            </a:r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60"/>
          <p:cNvSpPr txBox="1">
            <a:spLocks noGrp="1"/>
          </p:cNvSpPr>
          <p:nvPr>
            <p:ph type="title"/>
          </p:nvPr>
        </p:nvSpPr>
        <p:spPr>
          <a:xfrm>
            <a:off x="59355" y="54243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ECR ?</a:t>
            </a:r>
            <a:endParaRPr/>
          </a:p>
        </p:txBody>
      </p:sp>
      <p:pic>
        <p:nvPicPr>
          <p:cNvPr id="682" name="Google Shape;682;p60"/>
          <p:cNvPicPr preferRelativeResize="0"/>
          <p:nvPr/>
        </p:nvPicPr>
        <p:blipFill rotWithShape="1">
          <a:blip r:embed="rId3">
            <a:alphaModFix/>
          </a:blip>
          <a:srcRect l="53677"/>
          <a:stretch/>
        </p:blipFill>
        <p:spPr>
          <a:xfrm>
            <a:off x="7652345" y="28184"/>
            <a:ext cx="1432300" cy="169705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60"/>
          <p:cNvSpPr txBox="1"/>
          <p:nvPr/>
        </p:nvSpPr>
        <p:spPr>
          <a:xfrm>
            <a:off x="560035" y="1494830"/>
            <a:ext cx="6607500" cy="95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AWS managed container image registry service that is secure, scalable and reliable.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Support private / public repositories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4" name="Google Shape;684;p60"/>
          <p:cNvSpPr/>
          <p:nvPr/>
        </p:nvSpPr>
        <p:spPr>
          <a:xfrm>
            <a:off x="2744010" y="2895455"/>
            <a:ext cx="1677600" cy="57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Docker Image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at Local PC</a:t>
            </a:r>
            <a:endParaRPr sz="1600"/>
          </a:p>
        </p:txBody>
      </p:sp>
      <p:sp>
        <p:nvSpPr>
          <p:cNvPr id="685" name="Google Shape;685;p60"/>
          <p:cNvSpPr/>
          <p:nvPr/>
        </p:nvSpPr>
        <p:spPr>
          <a:xfrm>
            <a:off x="560035" y="2895455"/>
            <a:ext cx="1583400" cy="57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Source code</a:t>
            </a:r>
            <a:endParaRPr sz="1600"/>
          </a:p>
        </p:txBody>
      </p:sp>
      <p:sp>
        <p:nvSpPr>
          <p:cNvPr id="686" name="Google Shape;686;p60"/>
          <p:cNvSpPr/>
          <p:nvPr/>
        </p:nvSpPr>
        <p:spPr>
          <a:xfrm>
            <a:off x="5022188" y="2895455"/>
            <a:ext cx="1193400" cy="57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ECR</a:t>
            </a:r>
            <a:endParaRPr sz="1600"/>
          </a:p>
        </p:txBody>
      </p:sp>
      <p:sp>
        <p:nvSpPr>
          <p:cNvPr id="687" name="Google Shape;687;p60"/>
          <p:cNvSpPr/>
          <p:nvPr/>
        </p:nvSpPr>
        <p:spPr>
          <a:xfrm>
            <a:off x="6944611" y="2410705"/>
            <a:ext cx="984600" cy="57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ECS</a:t>
            </a:r>
            <a:endParaRPr sz="1600"/>
          </a:p>
        </p:txBody>
      </p:sp>
      <p:sp>
        <p:nvSpPr>
          <p:cNvPr id="688" name="Google Shape;688;p60"/>
          <p:cNvSpPr/>
          <p:nvPr/>
        </p:nvSpPr>
        <p:spPr>
          <a:xfrm>
            <a:off x="6944611" y="3207855"/>
            <a:ext cx="984600" cy="57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VPS</a:t>
            </a:r>
            <a:endParaRPr sz="1600"/>
          </a:p>
        </p:txBody>
      </p:sp>
      <p:sp>
        <p:nvSpPr>
          <p:cNvPr id="689" name="Google Shape;689;p60"/>
          <p:cNvSpPr/>
          <p:nvPr/>
        </p:nvSpPr>
        <p:spPr>
          <a:xfrm>
            <a:off x="2287423" y="3061655"/>
            <a:ext cx="312600" cy="245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690" name="Google Shape;690;p60"/>
          <p:cNvSpPr/>
          <p:nvPr/>
        </p:nvSpPr>
        <p:spPr>
          <a:xfrm>
            <a:off x="4565598" y="3061655"/>
            <a:ext cx="312600" cy="245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691" name="Google Shape;691;p60"/>
          <p:cNvSpPr/>
          <p:nvPr/>
        </p:nvSpPr>
        <p:spPr>
          <a:xfrm rot="-1947259">
            <a:off x="6423843" y="2749526"/>
            <a:ext cx="312508" cy="24534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692" name="Google Shape;692;p60"/>
          <p:cNvSpPr/>
          <p:nvPr/>
        </p:nvSpPr>
        <p:spPr>
          <a:xfrm rot="1583571">
            <a:off x="6397870" y="3264499"/>
            <a:ext cx="312470" cy="24552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693" name="Google Shape;693;p60"/>
          <p:cNvSpPr txBox="1"/>
          <p:nvPr/>
        </p:nvSpPr>
        <p:spPr>
          <a:xfrm>
            <a:off x="2119285" y="2672093"/>
            <a:ext cx="6489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Build</a:t>
            </a:r>
            <a:endParaRPr sz="16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4" name="Google Shape;694;p60"/>
          <p:cNvSpPr txBox="1"/>
          <p:nvPr/>
        </p:nvSpPr>
        <p:spPr>
          <a:xfrm>
            <a:off x="4392360" y="2672105"/>
            <a:ext cx="6489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Push</a:t>
            </a:r>
            <a:endParaRPr sz="16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5" name="Google Shape;695;p60"/>
          <p:cNvSpPr txBox="1"/>
          <p:nvPr/>
        </p:nvSpPr>
        <p:spPr>
          <a:xfrm>
            <a:off x="6242810" y="2363218"/>
            <a:ext cx="6489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Pull</a:t>
            </a:r>
            <a:endParaRPr sz="16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6" name="Google Shape;696;p60"/>
          <p:cNvSpPr txBox="1"/>
          <p:nvPr/>
        </p:nvSpPr>
        <p:spPr>
          <a:xfrm>
            <a:off x="6255635" y="3520568"/>
            <a:ext cx="6489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Pull</a:t>
            </a:r>
            <a:endParaRPr sz="16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046" y="1648940"/>
            <a:ext cx="3522224" cy="2605675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61"/>
          <p:cNvSpPr txBox="1">
            <a:spLocks noGrp="1"/>
          </p:cNvSpPr>
          <p:nvPr>
            <p:ph type="title"/>
          </p:nvPr>
        </p:nvSpPr>
        <p:spPr>
          <a:xfrm>
            <a:off x="87276" y="76463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How to create registry repository ?</a:t>
            </a:r>
            <a:endParaRPr dirty="0"/>
          </a:p>
        </p:txBody>
      </p:sp>
      <p:sp>
        <p:nvSpPr>
          <p:cNvPr id="703" name="Google Shape;703;p61"/>
          <p:cNvSpPr txBox="1"/>
          <p:nvPr/>
        </p:nvSpPr>
        <p:spPr>
          <a:xfrm>
            <a:off x="446010" y="843196"/>
            <a:ext cx="80463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Navigate to https://ap-southeast-1.console.aws.amazon.com/ecr/get-started?region=ap-southeast-1</a:t>
            </a:r>
            <a:endParaRPr sz="1400" dirty="0"/>
          </a:p>
        </p:txBody>
      </p:sp>
      <p:sp>
        <p:nvSpPr>
          <p:cNvPr id="704" name="Google Shape;704;p61"/>
          <p:cNvSpPr/>
          <p:nvPr/>
        </p:nvSpPr>
        <p:spPr>
          <a:xfrm>
            <a:off x="2267395" y="2900703"/>
            <a:ext cx="1891200" cy="3324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05" name="Google Shape;705;p61"/>
          <p:cNvSpPr txBox="1"/>
          <p:nvPr/>
        </p:nvSpPr>
        <p:spPr>
          <a:xfrm>
            <a:off x="2302945" y="2451478"/>
            <a:ext cx="18201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Lato"/>
                <a:ea typeface="Lato"/>
                <a:cs typeface="Lato"/>
                <a:sym typeface="Lato"/>
              </a:rPr>
              <a:t>Add repo name here</a:t>
            </a:r>
            <a:endParaRPr sz="1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06" name="Google Shape;70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2595" y="1690253"/>
            <a:ext cx="2878324" cy="172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61"/>
          <p:cNvPicPr preferRelativeResize="0"/>
          <p:nvPr/>
        </p:nvPicPr>
        <p:blipFill rotWithShape="1">
          <a:blip r:embed="rId5">
            <a:alphaModFix/>
          </a:blip>
          <a:srcRect t="73952"/>
          <a:stretch/>
        </p:blipFill>
        <p:spPr>
          <a:xfrm>
            <a:off x="4290770" y="3719415"/>
            <a:ext cx="4531516" cy="5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61"/>
          <p:cNvSpPr/>
          <p:nvPr/>
        </p:nvSpPr>
        <p:spPr>
          <a:xfrm>
            <a:off x="233720" y="1682890"/>
            <a:ext cx="1820100" cy="4002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Add Repository</a:t>
            </a:r>
            <a:endParaRPr sz="1400"/>
          </a:p>
        </p:txBody>
      </p:sp>
      <p:sp>
        <p:nvSpPr>
          <p:cNvPr id="709" name="Google Shape;709;p61"/>
          <p:cNvSpPr/>
          <p:nvPr/>
        </p:nvSpPr>
        <p:spPr>
          <a:xfrm>
            <a:off x="5679970" y="1574165"/>
            <a:ext cx="1820100" cy="4002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View Repository</a:t>
            </a:r>
            <a:endParaRPr sz="1400"/>
          </a:p>
        </p:txBody>
      </p:sp>
      <p:sp>
        <p:nvSpPr>
          <p:cNvPr id="710" name="Google Shape;710;p61"/>
          <p:cNvSpPr/>
          <p:nvPr/>
        </p:nvSpPr>
        <p:spPr>
          <a:xfrm>
            <a:off x="7035170" y="3413940"/>
            <a:ext cx="1820100" cy="4002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View Docker Image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87276" y="97123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Software Development Life Cycle</a:t>
            </a:r>
            <a:endParaRPr dirty="0"/>
          </a:p>
        </p:txBody>
      </p:sp>
      <p:sp>
        <p:nvSpPr>
          <p:cNvPr id="148" name="Google Shape;148;p17"/>
          <p:cNvSpPr/>
          <p:nvPr/>
        </p:nvSpPr>
        <p:spPr>
          <a:xfrm>
            <a:off x="1994764" y="1546058"/>
            <a:ext cx="1313700" cy="672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Planning</a:t>
            </a:r>
            <a:endParaRPr sz="1400"/>
          </a:p>
        </p:txBody>
      </p:sp>
      <p:sp>
        <p:nvSpPr>
          <p:cNvPr id="149" name="Google Shape;149;p17"/>
          <p:cNvSpPr/>
          <p:nvPr/>
        </p:nvSpPr>
        <p:spPr>
          <a:xfrm>
            <a:off x="3660614" y="1545983"/>
            <a:ext cx="1313700" cy="672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Designing</a:t>
            </a:r>
            <a:endParaRPr sz="1400"/>
          </a:p>
        </p:txBody>
      </p:sp>
      <p:sp>
        <p:nvSpPr>
          <p:cNvPr id="150" name="Google Shape;150;p17"/>
          <p:cNvSpPr/>
          <p:nvPr/>
        </p:nvSpPr>
        <p:spPr>
          <a:xfrm>
            <a:off x="1274714" y="2591608"/>
            <a:ext cx="1313700" cy="672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Requirement</a:t>
            </a:r>
            <a:endParaRPr sz="1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Analysis</a:t>
            </a:r>
            <a:endParaRPr sz="1400"/>
          </a:p>
        </p:txBody>
      </p:sp>
      <p:sp>
        <p:nvSpPr>
          <p:cNvPr id="151" name="Google Shape;151;p17"/>
          <p:cNvSpPr/>
          <p:nvPr/>
        </p:nvSpPr>
        <p:spPr>
          <a:xfrm>
            <a:off x="5326464" y="1545983"/>
            <a:ext cx="1313700" cy="672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Development</a:t>
            </a:r>
            <a:endParaRPr sz="1400"/>
          </a:p>
        </p:txBody>
      </p:sp>
      <p:sp>
        <p:nvSpPr>
          <p:cNvPr id="152" name="Google Shape;152;p17"/>
          <p:cNvSpPr/>
          <p:nvPr/>
        </p:nvSpPr>
        <p:spPr>
          <a:xfrm>
            <a:off x="5961264" y="2552058"/>
            <a:ext cx="1313700" cy="672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Testing</a:t>
            </a:r>
            <a:endParaRPr sz="1400"/>
          </a:p>
        </p:txBody>
      </p:sp>
      <p:sp>
        <p:nvSpPr>
          <p:cNvPr id="153" name="Google Shape;153;p17"/>
          <p:cNvSpPr/>
          <p:nvPr/>
        </p:nvSpPr>
        <p:spPr>
          <a:xfrm>
            <a:off x="4562689" y="3320733"/>
            <a:ext cx="1313700" cy="672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Deployment</a:t>
            </a:r>
            <a:endParaRPr sz="1400"/>
          </a:p>
        </p:txBody>
      </p:sp>
      <p:sp>
        <p:nvSpPr>
          <p:cNvPr id="154" name="Google Shape;154;p17"/>
          <p:cNvSpPr/>
          <p:nvPr/>
        </p:nvSpPr>
        <p:spPr>
          <a:xfrm>
            <a:off x="2833564" y="3320733"/>
            <a:ext cx="1313700" cy="672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Maintenance</a:t>
            </a:r>
            <a:endParaRPr sz="1400"/>
          </a:p>
        </p:txBody>
      </p:sp>
      <p:sp>
        <p:nvSpPr>
          <p:cNvPr id="155" name="Google Shape;155;p17"/>
          <p:cNvSpPr/>
          <p:nvPr/>
        </p:nvSpPr>
        <p:spPr>
          <a:xfrm rot="-5400000">
            <a:off x="2125759" y="2227086"/>
            <a:ext cx="260700" cy="356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6" name="Google Shape;156;p17"/>
          <p:cNvSpPr/>
          <p:nvPr/>
        </p:nvSpPr>
        <p:spPr>
          <a:xfrm>
            <a:off x="3354185" y="1720068"/>
            <a:ext cx="260700" cy="356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7" name="Google Shape;157;p17"/>
          <p:cNvSpPr/>
          <p:nvPr/>
        </p:nvSpPr>
        <p:spPr>
          <a:xfrm>
            <a:off x="5020048" y="1720068"/>
            <a:ext cx="260700" cy="356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8" name="Google Shape;158;p17"/>
          <p:cNvSpPr/>
          <p:nvPr/>
        </p:nvSpPr>
        <p:spPr>
          <a:xfrm rot="5400000">
            <a:off x="6135784" y="2207261"/>
            <a:ext cx="260700" cy="356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9" name="Google Shape;159;p17"/>
          <p:cNvSpPr/>
          <p:nvPr/>
        </p:nvSpPr>
        <p:spPr>
          <a:xfrm rot="8100000">
            <a:off x="6048957" y="3301036"/>
            <a:ext cx="260498" cy="35595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0" name="Google Shape;160;p17"/>
          <p:cNvSpPr/>
          <p:nvPr/>
        </p:nvSpPr>
        <p:spPr>
          <a:xfrm rot="-8100000">
            <a:off x="2445957" y="3301036"/>
            <a:ext cx="260498" cy="35595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1" name="Google Shape;161;p17"/>
          <p:cNvSpPr/>
          <p:nvPr/>
        </p:nvSpPr>
        <p:spPr>
          <a:xfrm rot="10800000">
            <a:off x="4224630" y="3478972"/>
            <a:ext cx="260700" cy="356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2"/>
          <p:cNvSpPr txBox="1">
            <a:spLocks noGrp="1"/>
          </p:cNvSpPr>
          <p:nvPr>
            <p:ph type="title"/>
          </p:nvPr>
        </p:nvSpPr>
        <p:spPr>
          <a:xfrm>
            <a:off x="40601" y="69203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Now, let’s try again and see if it works !!</a:t>
            </a:r>
            <a:endParaRPr dirty="0"/>
          </a:p>
        </p:txBody>
      </p:sp>
      <p:sp>
        <p:nvSpPr>
          <p:cNvPr id="716" name="Google Shape;716;p62"/>
          <p:cNvSpPr txBox="1"/>
          <p:nvPr/>
        </p:nvSpPr>
        <p:spPr>
          <a:xfrm>
            <a:off x="554947" y="1359425"/>
            <a:ext cx="17661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1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Our target is to see this image in our list  </a:t>
            </a:r>
            <a:endParaRPr sz="2300" b="1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17" name="Google Shape;71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7800" y="13649"/>
            <a:ext cx="615599" cy="61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1572" y="1359425"/>
            <a:ext cx="6293300" cy="2727249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62"/>
          <p:cNvSpPr/>
          <p:nvPr/>
        </p:nvSpPr>
        <p:spPr>
          <a:xfrm>
            <a:off x="3829522" y="2819775"/>
            <a:ext cx="4845300" cy="3324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6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51</a:t>
            </a:fld>
            <a:endParaRPr/>
          </a:p>
        </p:txBody>
      </p:sp>
      <p:sp>
        <p:nvSpPr>
          <p:cNvPr id="725" name="Google Shape;725;p63"/>
          <p:cNvSpPr txBox="1">
            <a:spLocks noGrp="1"/>
          </p:cNvSpPr>
          <p:nvPr>
            <p:ph type="title" idx="4294967295"/>
          </p:nvPr>
        </p:nvSpPr>
        <p:spPr>
          <a:xfrm>
            <a:off x="930143" y="2057400"/>
            <a:ext cx="6119812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GB" dirty="0"/>
              <a:t>Let’s properly set up our AWS for Production</a:t>
            </a:r>
            <a:endParaRPr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64"/>
          <p:cNvSpPr txBox="1">
            <a:spLocks noGrp="1"/>
          </p:cNvSpPr>
          <p:nvPr>
            <p:ph type="title"/>
          </p:nvPr>
        </p:nvSpPr>
        <p:spPr>
          <a:xfrm>
            <a:off x="87276" y="71376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Before we jump in, let’s set up the network first</a:t>
            </a:r>
            <a:endParaRPr dirty="0"/>
          </a:p>
        </p:txBody>
      </p:sp>
      <p:sp>
        <p:nvSpPr>
          <p:cNvPr id="732" name="Google Shape;732;p64"/>
          <p:cNvSpPr/>
          <p:nvPr/>
        </p:nvSpPr>
        <p:spPr>
          <a:xfrm>
            <a:off x="593475" y="1907050"/>
            <a:ext cx="8316600" cy="2571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733" name="Google Shape;733;p64"/>
          <p:cNvSpPr/>
          <p:nvPr/>
        </p:nvSpPr>
        <p:spPr>
          <a:xfrm>
            <a:off x="1938700" y="2033650"/>
            <a:ext cx="6819600" cy="2318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pic>
        <p:nvPicPr>
          <p:cNvPr id="734" name="Google Shape;73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4425" y="2125770"/>
            <a:ext cx="474775" cy="328676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64"/>
          <p:cNvSpPr txBox="1"/>
          <p:nvPr/>
        </p:nvSpPr>
        <p:spPr>
          <a:xfrm>
            <a:off x="2547875" y="2090013"/>
            <a:ext cx="6015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Lato"/>
                <a:ea typeface="Lato"/>
                <a:cs typeface="Lato"/>
                <a:sym typeface="Lato"/>
              </a:rPr>
              <a:t>VPC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6" name="Google Shape;736;p64"/>
          <p:cNvSpPr/>
          <p:nvPr/>
        </p:nvSpPr>
        <p:spPr>
          <a:xfrm>
            <a:off x="3149375" y="2242050"/>
            <a:ext cx="2429400" cy="19992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737" name="Google Shape;737;p64"/>
          <p:cNvSpPr/>
          <p:nvPr/>
        </p:nvSpPr>
        <p:spPr>
          <a:xfrm>
            <a:off x="5731100" y="2242000"/>
            <a:ext cx="2429400" cy="19992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738" name="Google Shape;738;p64"/>
          <p:cNvSpPr txBox="1"/>
          <p:nvPr/>
        </p:nvSpPr>
        <p:spPr>
          <a:xfrm>
            <a:off x="3149375" y="2242000"/>
            <a:ext cx="14403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Public subnet</a:t>
            </a:r>
            <a:endParaRPr sz="1600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9" name="Google Shape;739;p64"/>
          <p:cNvSpPr txBox="1"/>
          <p:nvPr/>
        </p:nvSpPr>
        <p:spPr>
          <a:xfrm>
            <a:off x="5731100" y="2242000"/>
            <a:ext cx="14403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Private subnet</a:t>
            </a:r>
            <a:endParaRPr sz="1600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40" name="Google Shape;74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7950" y="2763400"/>
            <a:ext cx="40020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64"/>
          <p:cNvSpPr txBox="1"/>
          <p:nvPr/>
        </p:nvSpPr>
        <p:spPr>
          <a:xfrm>
            <a:off x="4991400" y="3101925"/>
            <a:ext cx="13533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NAT Gateway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42" name="Google Shape;742;p64"/>
          <p:cNvPicPr preferRelativeResize="0"/>
          <p:nvPr/>
        </p:nvPicPr>
        <p:blipFill rotWithShape="1">
          <a:blip r:embed="rId5">
            <a:alphaModFix/>
          </a:blip>
          <a:srcRect l="18793" t="18109" r="19060" b="19095"/>
          <a:stretch/>
        </p:blipFill>
        <p:spPr>
          <a:xfrm>
            <a:off x="1744225" y="2809150"/>
            <a:ext cx="400200" cy="404379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64"/>
          <p:cNvSpPr txBox="1"/>
          <p:nvPr/>
        </p:nvSpPr>
        <p:spPr>
          <a:xfrm>
            <a:off x="791125" y="2263950"/>
            <a:ext cx="13533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Internet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Gateway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65"/>
          <p:cNvSpPr txBox="1">
            <a:spLocks noGrp="1"/>
          </p:cNvSpPr>
          <p:nvPr>
            <p:ph type="title"/>
          </p:nvPr>
        </p:nvSpPr>
        <p:spPr>
          <a:xfrm>
            <a:off x="73316" y="59363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Let’s see step by step</a:t>
            </a:r>
            <a:endParaRPr dirty="0"/>
          </a:p>
        </p:txBody>
      </p:sp>
      <p:sp>
        <p:nvSpPr>
          <p:cNvPr id="749" name="Google Shape;749;p65"/>
          <p:cNvSpPr/>
          <p:nvPr/>
        </p:nvSpPr>
        <p:spPr>
          <a:xfrm>
            <a:off x="447225" y="2790425"/>
            <a:ext cx="1388700" cy="535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VPC</a:t>
            </a:r>
            <a:endParaRPr sz="1600"/>
          </a:p>
        </p:txBody>
      </p:sp>
      <p:sp>
        <p:nvSpPr>
          <p:cNvPr id="750" name="Google Shape;750;p65"/>
          <p:cNvSpPr/>
          <p:nvPr/>
        </p:nvSpPr>
        <p:spPr>
          <a:xfrm>
            <a:off x="4435450" y="2240850"/>
            <a:ext cx="1388700" cy="535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Public Subnet</a:t>
            </a:r>
            <a:endParaRPr sz="1600"/>
          </a:p>
        </p:txBody>
      </p:sp>
      <p:sp>
        <p:nvSpPr>
          <p:cNvPr id="751" name="Google Shape;751;p65"/>
          <p:cNvSpPr/>
          <p:nvPr/>
        </p:nvSpPr>
        <p:spPr>
          <a:xfrm>
            <a:off x="6163625" y="2240850"/>
            <a:ext cx="1388700" cy="535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Public Route Table</a:t>
            </a:r>
            <a:endParaRPr sz="1600"/>
          </a:p>
        </p:txBody>
      </p:sp>
      <p:sp>
        <p:nvSpPr>
          <p:cNvPr id="752" name="Google Shape;752;p65"/>
          <p:cNvSpPr/>
          <p:nvPr/>
        </p:nvSpPr>
        <p:spPr>
          <a:xfrm>
            <a:off x="2710400" y="2247312"/>
            <a:ext cx="1388700" cy="535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IG</a:t>
            </a:r>
            <a:endParaRPr sz="1600"/>
          </a:p>
        </p:txBody>
      </p:sp>
      <p:sp>
        <p:nvSpPr>
          <p:cNvPr id="753" name="Google Shape;753;p65"/>
          <p:cNvSpPr/>
          <p:nvPr/>
        </p:nvSpPr>
        <p:spPr>
          <a:xfrm>
            <a:off x="2710400" y="3412587"/>
            <a:ext cx="1388700" cy="5352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NAT</a:t>
            </a:r>
            <a:endParaRPr sz="1600"/>
          </a:p>
        </p:txBody>
      </p:sp>
      <p:sp>
        <p:nvSpPr>
          <p:cNvPr id="754" name="Google Shape;754;p65"/>
          <p:cNvSpPr/>
          <p:nvPr/>
        </p:nvSpPr>
        <p:spPr>
          <a:xfrm>
            <a:off x="4435450" y="3406125"/>
            <a:ext cx="1388700" cy="5352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Private Subnet</a:t>
            </a:r>
            <a:endParaRPr sz="1600"/>
          </a:p>
        </p:txBody>
      </p:sp>
      <p:sp>
        <p:nvSpPr>
          <p:cNvPr id="755" name="Google Shape;755;p65"/>
          <p:cNvSpPr/>
          <p:nvPr/>
        </p:nvSpPr>
        <p:spPr>
          <a:xfrm>
            <a:off x="6163625" y="3406125"/>
            <a:ext cx="1388700" cy="5352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Private Route Table</a:t>
            </a:r>
            <a:endParaRPr sz="1600"/>
          </a:p>
        </p:txBody>
      </p:sp>
      <p:cxnSp>
        <p:nvCxnSpPr>
          <p:cNvPr id="756" name="Google Shape;756;p65"/>
          <p:cNvCxnSpPr>
            <a:stCxn id="749" idx="3"/>
            <a:endCxn id="752" idx="1"/>
          </p:cNvCxnSpPr>
          <p:nvPr/>
        </p:nvCxnSpPr>
        <p:spPr>
          <a:xfrm rot="10800000" flipH="1">
            <a:off x="1835925" y="2515025"/>
            <a:ext cx="874500" cy="5430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7" name="Google Shape;757;p65"/>
          <p:cNvCxnSpPr>
            <a:endCxn id="753" idx="1"/>
          </p:cNvCxnSpPr>
          <p:nvPr/>
        </p:nvCxnSpPr>
        <p:spPr>
          <a:xfrm>
            <a:off x="1835900" y="3050187"/>
            <a:ext cx="874500" cy="630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8" name="Google Shape;758;p65"/>
          <p:cNvCxnSpPr>
            <a:stCxn id="752" idx="3"/>
            <a:endCxn id="750" idx="1"/>
          </p:cNvCxnSpPr>
          <p:nvPr/>
        </p:nvCxnSpPr>
        <p:spPr>
          <a:xfrm rot="10800000" flipH="1">
            <a:off x="4099100" y="2508312"/>
            <a:ext cx="3363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9" name="Google Shape;759;p65"/>
          <p:cNvCxnSpPr>
            <a:stCxn id="750" idx="3"/>
            <a:endCxn id="751" idx="1"/>
          </p:cNvCxnSpPr>
          <p:nvPr/>
        </p:nvCxnSpPr>
        <p:spPr>
          <a:xfrm>
            <a:off x="5824150" y="2508450"/>
            <a:ext cx="339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0" name="Google Shape;760;p65"/>
          <p:cNvCxnSpPr>
            <a:stCxn id="753" idx="3"/>
            <a:endCxn id="754" idx="1"/>
          </p:cNvCxnSpPr>
          <p:nvPr/>
        </p:nvCxnSpPr>
        <p:spPr>
          <a:xfrm rot="10800000" flipH="1">
            <a:off x="4099100" y="3673587"/>
            <a:ext cx="3363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1" name="Google Shape;761;p65"/>
          <p:cNvCxnSpPr>
            <a:stCxn id="754" idx="3"/>
            <a:endCxn id="755" idx="1"/>
          </p:cNvCxnSpPr>
          <p:nvPr/>
        </p:nvCxnSpPr>
        <p:spPr>
          <a:xfrm>
            <a:off x="5824150" y="3673725"/>
            <a:ext cx="339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2" name="Google Shape;762;p65"/>
          <p:cNvSpPr txBox="1"/>
          <p:nvPr/>
        </p:nvSpPr>
        <p:spPr>
          <a:xfrm>
            <a:off x="722175" y="3325625"/>
            <a:ext cx="8388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Lato"/>
                <a:ea typeface="Lato"/>
                <a:cs typeface="Lato"/>
                <a:sym typeface="Lato"/>
              </a:rPr>
              <a:t>Default</a:t>
            </a:r>
            <a:endParaRPr sz="1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3" name="Google Shape;763;p65"/>
          <p:cNvSpPr txBox="1"/>
          <p:nvPr/>
        </p:nvSpPr>
        <p:spPr>
          <a:xfrm>
            <a:off x="2985350" y="2782500"/>
            <a:ext cx="8388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latin typeface="Lato"/>
                <a:ea typeface="Lato"/>
                <a:cs typeface="Lato"/>
                <a:sym typeface="Lato"/>
              </a:rPr>
              <a:t>Default</a:t>
            </a:r>
            <a:endParaRPr sz="14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4" name="Google Shape;764;p65"/>
          <p:cNvSpPr txBox="1"/>
          <p:nvPr/>
        </p:nvSpPr>
        <p:spPr>
          <a:xfrm>
            <a:off x="4710400" y="2782500"/>
            <a:ext cx="8388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Lato"/>
                <a:ea typeface="Lato"/>
                <a:cs typeface="Lato"/>
                <a:sym typeface="Lato"/>
              </a:rPr>
              <a:t>Default</a:t>
            </a:r>
            <a:endParaRPr sz="1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5" name="Google Shape;765;p65"/>
          <p:cNvSpPr txBox="1"/>
          <p:nvPr/>
        </p:nvSpPr>
        <p:spPr>
          <a:xfrm>
            <a:off x="6390025" y="2782500"/>
            <a:ext cx="8388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Lato"/>
                <a:ea typeface="Lato"/>
                <a:cs typeface="Lato"/>
                <a:sym typeface="Lato"/>
              </a:rPr>
              <a:t>Default</a:t>
            </a:r>
            <a:endParaRPr sz="1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6" name="Google Shape;766;p65"/>
          <p:cNvSpPr txBox="1"/>
          <p:nvPr/>
        </p:nvSpPr>
        <p:spPr>
          <a:xfrm>
            <a:off x="2225775" y="3947850"/>
            <a:ext cx="2129400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Lato"/>
                <a:ea typeface="Lato"/>
                <a:cs typeface="Lato"/>
                <a:sym typeface="Lato"/>
              </a:rPr>
              <a:t>Point to public subnet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Lato"/>
                <a:ea typeface="Lato"/>
                <a:cs typeface="Lato"/>
                <a:sym typeface="Lato"/>
              </a:rPr>
              <a:t>Set connectivity to Public to allow outbound connection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7" name="Google Shape;767;p65"/>
          <p:cNvSpPr txBox="1"/>
          <p:nvPr/>
        </p:nvSpPr>
        <p:spPr>
          <a:xfrm>
            <a:off x="6160500" y="3941325"/>
            <a:ext cx="17040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Lato"/>
                <a:ea typeface="Lato"/>
                <a:cs typeface="Lato"/>
                <a:sym typeface="Lato"/>
              </a:rPr>
              <a:t>Route to NAT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Lato"/>
                <a:ea typeface="Lato"/>
                <a:cs typeface="Lato"/>
                <a:sym typeface="Lato"/>
              </a:rPr>
              <a:t>Add private subnets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8" name="Google Shape;768;p65"/>
          <p:cNvSpPr txBox="1"/>
          <p:nvPr/>
        </p:nvSpPr>
        <p:spPr>
          <a:xfrm>
            <a:off x="6160500" y="1693200"/>
            <a:ext cx="17040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Lato"/>
                <a:ea typeface="Lato"/>
                <a:cs typeface="Lato"/>
                <a:sym typeface="Lato"/>
              </a:rPr>
              <a:t>Route to IG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Lato"/>
                <a:ea typeface="Lato"/>
                <a:cs typeface="Lato"/>
                <a:sym typeface="Lato"/>
              </a:rPr>
              <a:t>Add public subnets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9" name="Google Shape;769;p65"/>
          <p:cNvSpPr txBox="1"/>
          <p:nvPr/>
        </p:nvSpPr>
        <p:spPr>
          <a:xfrm>
            <a:off x="4435450" y="1311000"/>
            <a:ext cx="138870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Lato"/>
                <a:ea typeface="Lato"/>
                <a:cs typeface="Lato"/>
                <a:sym typeface="Lato"/>
              </a:rPr>
              <a:t>IPv4 CIDR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Lato"/>
                <a:ea typeface="Lato"/>
                <a:cs typeface="Lato"/>
                <a:sym typeface="Lato"/>
              </a:rPr>
              <a:t>172.31.0.0/20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Lato"/>
                <a:ea typeface="Lato"/>
                <a:cs typeface="Lato"/>
                <a:sym typeface="Lato"/>
              </a:rPr>
              <a:t>172.31.16.0/20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Lato"/>
                <a:ea typeface="Lato"/>
                <a:cs typeface="Lato"/>
                <a:sym typeface="Lato"/>
              </a:rPr>
              <a:t>172.31.32.0/20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0" name="Google Shape;770;p65"/>
          <p:cNvSpPr txBox="1"/>
          <p:nvPr/>
        </p:nvSpPr>
        <p:spPr>
          <a:xfrm>
            <a:off x="4437013" y="3941325"/>
            <a:ext cx="138870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Lato"/>
                <a:ea typeface="Lato"/>
                <a:cs typeface="Lato"/>
                <a:sym typeface="Lato"/>
              </a:rPr>
              <a:t>IPv4 CIDR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Lato"/>
                <a:ea typeface="Lato"/>
                <a:cs typeface="Lato"/>
                <a:sym typeface="Lato"/>
              </a:rPr>
              <a:t>172.31.48.0/20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Lato"/>
                <a:ea typeface="Lato"/>
                <a:cs typeface="Lato"/>
                <a:sym typeface="Lato"/>
              </a:rPr>
              <a:t>172.31.64.0/20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Lato"/>
                <a:ea typeface="Lato"/>
                <a:cs typeface="Lato"/>
                <a:sym typeface="Lato"/>
              </a:rPr>
              <a:t>172.31.80.0/20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1" name="Google Shape;771;p65"/>
          <p:cNvSpPr/>
          <p:nvPr/>
        </p:nvSpPr>
        <p:spPr>
          <a:xfrm>
            <a:off x="2517375" y="3165075"/>
            <a:ext cx="419400" cy="400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1</a:t>
            </a:r>
            <a:endParaRPr sz="1600"/>
          </a:p>
        </p:txBody>
      </p:sp>
      <p:sp>
        <p:nvSpPr>
          <p:cNvPr id="772" name="Google Shape;772;p65"/>
          <p:cNvSpPr/>
          <p:nvPr/>
        </p:nvSpPr>
        <p:spPr>
          <a:xfrm>
            <a:off x="4289325" y="3158575"/>
            <a:ext cx="419400" cy="400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2</a:t>
            </a:r>
            <a:endParaRPr sz="1600"/>
          </a:p>
        </p:txBody>
      </p:sp>
      <p:sp>
        <p:nvSpPr>
          <p:cNvPr id="773" name="Google Shape;773;p65"/>
          <p:cNvSpPr/>
          <p:nvPr/>
        </p:nvSpPr>
        <p:spPr>
          <a:xfrm>
            <a:off x="6061263" y="3096250"/>
            <a:ext cx="419400" cy="400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3</a:t>
            </a:r>
            <a:endParaRPr sz="16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66"/>
          <p:cNvSpPr txBox="1">
            <a:spLocks noGrp="1"/>
          </p:cNvSpPr>
          <p:nvPr>
            <p:ph type="title"/>
          </p:nvPr>
        </p:nvSpPr>
        <p:spPr>
          <a:xfrm>
            <a:off x="59355" y="37199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1. Create NAT Gateway</a:t>
            </a:r>
            <a:endParaRPr dirty="0"/>
          </a:p>
        </p:txBody>
      </p:sp>
      <p:pic>
        <p:nvPicPr>
          <p:cNvPr id="779" name="Google Shape;77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10" y="939450"/>
            <a:ext cx="4220135" cy="2984851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66"/>
          <p:cNvSpPr/>
          <p:nvPr/>
        </p:nvSpPr>
        <p:spPr>
          <a:xfrm>
            <a:off x="568360" y="1990175"/>
            <a:ext cx="3014400" cy="306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66"/>
          <p:cNvSpPr/>
          <p:nvPr/>
        </p:nvSpPr>
        <p:spPr>
          <a:xfrm>
            <a:off x="568360" y="2565650"/>
            <a:ext cx="3014400" cy="306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66"/>
          <p:cNvSpPr/>
          <p:nvPr/>
        </p:nvSpPr>
        <p:spPr>
          <a:xfrm>
            <a:off x="496785" y="3049900"/>
            <a:ext cx="705000" cy="306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66"/>
          <p:cNvSpPr/>
          <p:nvPr/>
        </p:nvSpPr>
        <p:spPr>
          <a:xfrm>
            <a:off x="568360" y="3534150"/>
            <a:ext cx="2964600" cy="306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66"/>
          <p:cNvSpPr txBox="1"/>
          <p:nvPr/>
        </p:nvSpPr>
        <p:spPr>
          <a:xfrm>
            <a:off x="4727559" y="1943075"/>
            <a:ext cx="3536941" cy="461635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Fill in the name for reference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5" name="Google Shape;785;p66"/>
          <p:cNvSpPr txBox="1"/>
          <p:nvPr/>
        </p:nvSpPr>
        <p:spPr>
          <a:xfrm>
            <a:off x="4727560" y="2518550"/>
            <a:ext cx="2571600" cy="4002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Attach to any public subnet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6" name="Google Shape;786;p66"/>
          <p:cNvSpPr txBox="1"/>
          <p:nvPr/>
        </p:nvSpPr>
        <p:spPr>
          <a:xfrm>
            <a:off x="4727560" y="2974142"/>
            <a:ext cx="3608700" cy="4002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Set to public to allow outbound connection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7" name="Google Shape;787;p66"/>
          <p:cNvSpPr txBox="1"/>
          <p:nvPr/>
        </p:nvSpPr>
        <p:spPr>
          <a:xfrm>
            <a:off x="4727560" y="3439950"/>
            <a:ext cx="3608700" cy="4002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Allocate elastic IP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Google Shape;792;p67"/>
          <p:cNvPicPr preferRelativeResize="0"/>
          <p:nvPr/>
        </p:nvPicPr>
        <p:blipFill rotWithShape="1">
          <a:blip r:embed="rId3">
            <a:alphaModFix/>
          </a:blip>
          <a:srcRect r="47335"/>
          <a:stretch/>
        </p:blipFill>
        <p:spPr>
          <a:xfrm>
            <a:off x="585533" y="1534616"/>
            <a:ext cx="2571600" cy="1850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67"/>
          <p:cNvSpPr txBox="1">
            <a:spLocks noGrp="1"/>
          </p:cNvSpPr>
          <p:nvPr>
            <p:ph type="title"/>
          </p:nvPr>
        </p:nvSpPr>
        <p:spPr>
          <a:xfrm>
            <a:off x="79425" y="43388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2. Create Private Subnet</a:t>
            </a:r>
            <a:endParaRPr dirty="0"/>
          </a:p>
        </p:txBody>
      </p:sp>
      <p:sp>
        <p:nvSpPr>
          <p:cNvPr id="794" name="Google Shape;794;p67"/>
          <p:cNvSpPr/>
          <p:nvPr/>
        </p:nvSpPr>
        <p:spPr>
          <a:xfrm>
            <a:off x="711058" y="2470816"/>
            <a:ext cx="1114500" cy="306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67"/>
          <p:cNvSpPr txBox="1"/>
          <p:nvPr/>
        </p:nvSpPr>
        <p:spPr>
          <a:xfrm>
            <a:off x="638708" y="3385116"/>
            <a:ext cx="2571600" cy="4002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Select current VPC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96" name="Google Shape;79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9858" y="1342191"/>
            <a:ext cx="5538149" cy="2920805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67"/>
          <p:cNvSpPr/>
          <p:nvPr/>
        </p:nvSpPr>
        <p:spPr>
          <a:xfrm>
            <a:off x="3366758" y="2053466"/>
            <a:ext cx="1836300" cy="455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67"/>
          <p:cNvSpPr/>
          <p:nvPr/>
        </p:nvSpPr>
        <p:spPr>
          <a:xfrm>
            <a:off x="3424208" y="3044666"/>
            <a:ext cx="3203400" cy="455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67"/>
          <p:cNvSpPr/>
          <p:nvPr/>
        </p:nvSpPr>
        <p:spPr>
          <a:xfrm>
            <a:off x="3366758" y="3785316"/>
            <a:ext cx="1739100" cy="455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67"/>
          <p:cNvSpPr txBox="1"/>
          <p:nvPr/>
        </p:nvSpPr>
        <p:spPr>
          <a:xfrm>
            <a:off x="4351983" y="1425491"/>
            <a:ext cx="2571600" cy="4002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Set the subnet name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1" name="Google Shape;801;p67"/>
          <p:cNvSpPr txBox="1"/>
          <p:nvPr/>
        </p:nvSpPr>
        <p:spPr>
          <a:xfrm>
            <a:off x="5105783" y="2576816"/>
            <a:ext cx="2571600" cy="4002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Select availability zone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2" name="Google Shape;802;p67"/>
          <p:cNvSpPr txBox="1"/>
          <p:nvPr/>
        </p:nvSpPr>
        <p:spPr>
          <a:xfrm>
            <a:off x="5300558" y="3813066"/>
            <a:ext cx="2571600" cy="4002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Set IPv4 CIDR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68"/>
          <p:cNvSpPr txBox="1">
            <a:spLocks noGrp="1"/>
          </p:cNvSpPr>
          <p:nvPr>
            <p:ph type="title"/>
          </p:nvPr>
        </p:nvSpPr>
        <p:spPr>
          <a:xfrm>
            <a:off x="80296" y="431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3. Create Private Route Table</a:t>
            </a:r>
            <a:endParaRPr dirty="0"/>
          </a:p>
        </p:txBody>
      </p:sp>
      <p:pic>
        <p:nvPicPr>
          <p:cNvPr id="808" name="Google Shape;808;p68"/>
          <p:cNvPicPr preferRelativeResize="0"/>
          <p:nvPr/>
        </p:nvPicPr>
        <p:blipFill rotWithShape="1">
          <a:blip r:embed="rId3">
            <a:alphaModFix/>
          </a:blip>
          <a:srcRect r="56226"/>
          <a:stretch/>
        </p:blipFill>
        <p:spPr>
          <a:xfrm>
            <a:off x="377388" y="1265434"/>
            <a:ext cx="3368926" cy="24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68"/>
          <p:cNvSpPr/>
          <p:nvPr/>
        </p:nvSpPr>
        <p:spPr>
          <a:xfrm>
            <a:off x="461863" y="2285359"/>
            <a:ext cx="1836300" cy="455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68"/>
          <p:cNvSpPr/>
          <p:nvPr/>
        </p:nvSpPr>
        <p:spPr>
          <a:xfrm>
            <a:off x="461863" y="3157834"/>
            <a:ext cx="1836300" cy="455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1" name="Google Shape;81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1638" y="1304984"/>
            <a:ext cx="4460775" cy="2045225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68"/>
          <p:cNvSpPr txBox="1"/>
          <p:nvPr/>
        </p:nvSpPr>
        <p:spPr>
          <a:xfrm>
            <a:off x="894813" y="2749347"/>
            <a:ext cx="2571600" cy="4002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Fill in the name and select VPC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3" name="Google Shape;813;p68"/>
          <p:cNvSpPr txBox="1"/>
          <p:nvPr/>
        </p:nvSpPr>
        <p:spPr>
          <a:xfrm>
            <a:off x="4125362" y="3432009"/>
            <a:ext cx="3643633" cy="461635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Lato"/>
                <a:ea typeface="Lato"/>
                <a:cs typeface="Lato"/>
                <a:sym typeface="Lato"/>
              </a:rPr>
              <a:t>Add NAT gateway to the table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4" name="Google Shape;814;p68"/>
          <p:cNvSpPr/>
          <p:nvPr/>
        </p:nvSpPr>
        <p:spPr>
          <a:xfrm>
            <a:off x="4013588" y="2905084"/>
            <a:ext cx="4393500" cy="455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69"/>
          <p:cNvSpPr txBox="1">
            <a:spLocks noGrp="1"/>
          </p:cNvSpPr>
          <p:nvPr>
            <p:ph type="title"/>
          </p:nvPr>
        </p:nvSpPr>
        <p:spPr>
          <a:xfrm>
            <a:off x="73316" y="423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3. Create Private Route Table</a:t>
            </a:r>
            <a:endParaRPr dirty="0"/>
          </a:p>
        </p:txBody>
      </p:sp>
      <p:pic>
        <p:nvPicPr>
          <p:cNvPr id="820" name="Google Shape;82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666" y="1522030"/>
            <a:ext cx="5486400" cy="20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69"/>
          <p:cNvSpPr txBox="1"/>
          <p:nvPr/>
        </p:nvSpPr>
        <p:spPr>
          <a:xfrm>
            <a:off x="6148216" y="2399655"/>
            <a:ext cx="2814300" cy="738633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Lato"/>
                <a:ea typeface="Lato"/>
                <a:cs typeface="Lato"/>
                <a:sym typeface="Lato"/>
              </a:rPr>
              <a:t>Associate all private subnets to the route table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2" name="Google Shape;822;p69"/>
          <p:cNvSpPr/>
          <p:nvPr/>
        </p:nvSpPr>
        <p:spPr>
          <a:xfrm>
            <a:off x="547966" y="2799855"/>
            <a:ext cx="5389200" cy="823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70"/>
          <p:cNvSpPr/>
          <p:nvPr/>
        </p:nvSpPr>
        <p:spPr>
          <a:xfrm>
            <a:off x="2254234" y="2944338"/>
            <a:ext cx="4154400" cy="1194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7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58</a:t>
            </a:fld>
            <a:endParaRPr/>
          </a:p>
        </p:txBody>
      </p:sp>
      <p:sp>
        <p:nvSpPr>
          <p:cNvPr id="829" name="Google Shape;829;p70"/>
          <p:cNvSpPr txBox="1">
            <a:spLocks noGrp="1"/>
          </p:cNvSpPr>
          <p:nvPr>
            <p:ph type="title" idx="4294967295"/>
          </p:nvPr>
        </p:nvSpPr>
        <p:spPr>
          <a:xfrm>
            <a:off x="1013904" y="1834035"/>
            <a:ext cx="6119812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dirty="0"/>
              <a:t>Now, let’s deploy to production !!</a:t>
            </a:r>
            <a:endParaRPr dirty="0"/>
          </a:p>
        </p:txBody>
      </p:sp>
      <p:sp>
        <p:nvSpPr>
          <p:cNvPr id="831" name="Google Shape;831;p70"/>
          <p:cNvSpPr txBox="1"/>
          <p:nvPr/>
        </p:nvSpPr>
        <p:spPr>
          <a:xfrm>
            <a:off x="2052484" y="3295188"/>
            <a:ext cx="4557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latin typeface="Lato"/>
                <a:ea typeface="Lato"/>
                <a:cs typeface="Lato"/>
                <a:sym typeface="Lato"/>
              </a:rPr>
              <a:t>Auto Scaling with Higher Cost</a:t>
            </a:r>
            <a:endParaRPr sz="2000"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71"/>
          <p:cNvSpPr txBox="1">
            <a:spLocks noGrp="1"/>
          </p:cNvSpPr>
          <p:nvPr>
            <p:ph type="title"/>
          </p:nvPr>
        </p:nvSpPr>
        <p:spPr>
          <a:xfrm>
            <a:off x="87276" y="44913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Let’s design high level architecture first</a:t>
            </a:r>
            <a:endParaRPr dirty="0"/>
          </a:p>
        </p:txBody>
      </p:sp>
      <p:sp>
        <p:nvSpPr>
          <p:cNvPr id="837" name="Google Shape;837;p71"/>
          <p:cNvSpPr/>
          <p:nvPr/>
        </p:nvSpPr>
        <p:spPr>
          <a:xfrm>
            <a:off x="413700" y="1285800"/>
            <a:ext cx="8316600" cy="2571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38" name="Google Shape;838;p71"/>
          <p:cNvSpPr/>
          <p:nvPr/>
        </p:nvSpPr>
        <p:spPr>
          <a:xfrm>
            <a:off x="1758925" y="1412400"/>
            <a:ext cx="6819600" cy="2318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839" name="Google Shape;83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650" y="1504520"/>
            <a:ext cx="474775" cy="328676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71"/>
          <p:cNvSpPr txBox="1"/>
          <p:nvPr/>
        </p:nvSpPr>
        <p:spPr>
          <a:xfrm>
            <a:off x="2368100" y="1468763"/>
            <a:ext cx="6015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latin typeface="Lato"/>
                <a:ea typeface="Lato"/>
                <a:cs typeface="Lato"/>
                <a:sym typeface="Lato"/>
              </a:rPr>
              <a:t>VPC</a:t>
            </a:r>
            <a:endParaRPr sz="14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1" name="Google Shape;841;p71"/>
          <p:cNvSpPr/>
          <p:nvPr/>
        </p:nvSpPr>
        <p:spPr>
          <a:xfrm>
            <a:off x="2969600" y="1620800"/>
            <a:ext cx="2429400" cy="19992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42" name="Google Shape;842;p71"/>
          <p:cNvSpPr/>
          <p:nvPr/>
        </p:nvSpPr>
        <p:spPr>
          <a:xfrm>
            <a:off x="5551325" y="1620750"/>
            <a:ext cx="2838900" cy="19992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43" name="Google Shape;843;p71"/>
          <p:cNvSpPr txBox="1"/>
          <p:nvPr/>
        </p:nvSpPr>
        <p:spPr>
          <a:xfrm>
            <a:off x="2969600" y="1620750"/>
            <a:ext cx="1440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Public subnet</a:t>
            </a:r>
            <a:endParaRPr sz="1400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4" name="Google Shape;844;p71"/>
          <p:cNvSpPr txBox="1"/>
          <p:nvPr/>
        </p:nvSpPr>
        <p:spPr>
          <a:xfrm>
            <a:off x="5551325" y="1620750"/>
            <a:ext cx="1440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Private subnet</a:t>
            </a:r>
            <a:endParaRPr sz="1400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5" name="Google Shape;845;p71"/>
          <p:cNvSpPr txBox="1"/>
          <p:nvPr/>
        </p:nvSpPr>
        <p:spPr>
          <a:xfrm>
            <a:off x="3928038" y="2129013"/>
            <a:ext cx="1353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Lato"/>
                <a:ea typeface="Lato"/>
                <a:cs typeface="Lato"/>
                <a:sym typeface="Lato"/>
              </a:rPr>
              <a:t>NAT Gateway</a:t>
            </a:r>
            <a:endParaRPr sz="1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46" name="Google Shape;846;p71"/>
          <p:cNvPicPr preferRelativeResize="0"/>
          <p:nvPr/>
        </p:nvPicPr>
        <p:blipFill rotWithShape="1">
          <a:blip r:embed="rId4">
            <a:alphaModFix/>
          </a:blip>
          <a:srcRect l="18793" t="18109" r="19060" b="19095"/>
          <a:stretch/>
        </p:blipFill>
        <p:spPr>
          <a:xfrm>
            <a:off x="1564450" y="2187900"/>
            <a:ext cx="400200" cy="404379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71"/>
          <p:cNvSpPr txBox="1"/>
          <p:nvPr/>
        </p:nvSpPr>
        <p:spPr>
          <a:xfrm>
            <a:off x="611350" y="1642700"/>
            <a:ext cx="13533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Lato"/>
                <a:ea typeface="Lato"/>
                <a:cs typeface="Lato"/>
                <a:sym typeface="Lato"/>
              </a:rPr>
              <a:t>Internet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Lato"/>
                <a:ea typeface="Lato"/>
                <a:cs typeface="Lato"/>
                <a:sym typeface="Lato"/>
              </a:rPr>
              <a:t>Gateway</a:t>
            </a:r>
            <a:endParaRPr sz="1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8" name="Google Shape;848;p71"/>
          <p:cNvSpPr/>
          <p:nvPr/>
        </p:nvSpPr>
        <p:spPr>
          <a:xfrm rot="-5400000">
            <a:off x="2558125" y="2527350"/>
            <a:ext cx="1495500" cy="48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Internet Facing</a:t>
            </a:r>
            <a:endParaRPr sz="1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Load Balancer</a:t>
            </a:r>
            <a:endParaRPr sz="1400"/>
          </a:p>
        </p:txBody>
      </p:sp>
      <p:sp>
        <p:nvSpPr>
          <p:cNvPr id="849" name="Google Shape;849;p71"/>
          <p:cNvSpPr/>
          <p:nvPr/>
        </p:nvSpPr>
        <p:spPr>
          <a:xfrm>
            <a:off x="5710463" y="2102250"/>
            <a:ext cx="918000" cy="535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ECS Nginx</a:t>
            </a:r>
            <a:endParaRPr sz="1400"/>
          </a:p>
        </p:txBody>
      </p:sp>
      <p:sp>
        <p:nvSpPr>
          <p:cNvPr id="850" name="Google Shape;850;p71"/>
          <p:cNvSpPr/>
          <p:nvPr/>
        </p:nvSpPr>
        <p:spPr>
          <a:xfrm>
            <a:off x="7287225" y="2830900"/>
            <a:ext cx="918000" cy="535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RDS</a:t>
            </a:r>
            <a:endParaRPr sz="1400"/>
          </a:p>
        </p:txBody>
      </p:sp>
      <p:cxnSp>
        <p:nvCxnSpPr>
          <p:cNvPr id="851" name="Google Shape;851;p71"/>
          <p:cNvCxnSpPr>
            <a:stCxn id="848" idx="2"/>
            <a:endCxn id="849" idx="2"/>
          </p:cNvCxnSpPr>
          <p:nvPr/>
        </p:nvCxnSpPr>
        <p:spPr>
          <a:xfrm rot="10800000" flipH="1">
            <a:off x="3547225" y="2637300"/>
            <a:ext cx="2622300" cy="131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52" name="Google Shape;852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8175" y="2142150"/>
            <a:ext cx="40020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71"/>
          <p:cNvSpPr/>
          <p:nvPr/>
        </p:nvSpPr>
        <p:spPr>
          <a:xfrm>
            <a:off x="7287225" y="2102250"/>
            <a:ext cx="918000" cy="535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ECS</a:t>
            </a:r>
            <a:endParaRPr sz="1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App</a:t>
            </a:r>
            <a:endParaRPr sz="1400"/>
          </a:p>
        </p:txBody>
      </p:sp>
      <p:sp>
        <p:nvSpPr>
          <p:cNvPr id="854" name="Google Shape;854;p71"/>
          <p:cNvSpPr/>
          <p:nvPr/>
        </p:nvSpPr>
        <p:spPr>
          <a:xfrm rot="-5400000">
            <a:off x="6210088" y="2461650"/>
            <a:ext cx="1495500" cy="48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Internal Load Balancer</a:t>
            </a:r>
            <a:endParaRPr sz="1400"/>
          </a:p>
        </p:txBody>
      </p:sp>
      <p:cxnSp>
        <p:nvCxnSpPr>
          <p:cNvPr id="855" name="Google Shape;855;p71"/>
          <p:cNvCxnSpPr/>
          <p:nvPr/>
        </p:nvCxnSpPr>
        <p:spPr>
          <a:xfrm>
            <a:off x="6617550" y="2385725"/>
            <a:ext cx="11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6" name="Google Shape;856;p71"/>
          <p:cNvCxnSpPr/>
          <p:nvPr/>
        </p:nvCxnSpPr>
        <p:spPr>
          <a:xfrm>
            <a:off x="7211050" y="2385725"/>
            <a:ext cx="87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7" name="Google Shape;857;p71"/>
          <p:cNvCxnSpPr>
            <a:stCxn id="853" idx="2"/>
            <a:endCxn id="850" idx="0"/>
          </p:cNvCxnSpPr>
          <p:nvPr/>
        </p:nvCxnSpPr>
        <p:spPr>
          <a:xfrm>
            <a:off x="7746225" y="2637450"/>
            <a:ext cx="0" cy="19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91300" y="62222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Software Development Environment</a:t>
            </a:r>
            <a:endParaRPr dirty="0"/>
          </a:p>
        </p:txBody>
      </p:sp>
      <p:sp>
        <p:nvSpPr>
          <p:cNvPr id="167" name="Google Shape;167;p18"/>
          <p:cNvSpPr/>
          <p:nvPr/>
        </p:nvSpPr>
        <p:spPr>
          <a:xfrm>
            <a:off x="912050" y="1454064"/>
            <a:ext cx="1313700" cy="672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Development</a:t>
            </a:r>
            <a:endParaRPr sz="1400"/>
          </a:p>
        </p:txBody>
      </p:sp>
      <p:sp>
        <p:nvSpPr>
          <p:cNvPr id="168" name="Google Shape;168;p18"/>
          <p:cNvSpPr/>
          <p:nvPr/>
        </p:nvSpPr>
        <p:spPr>
          <a:xfrm>
            <a:off x="3462100" y="1454064"/>
            <a:ext cx="1313700" cy="672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Staging</a:t>
            </a:r>
            <a:endParaRPr sz="1400"/>
          </a:p>
        </p:txBody>
      </p:sp>
      <p:sp>
        <p:nvSpPr>
          <p:cNvPr id="169" name="Google Shape;169;p18"/>
          <p:cNvSpPr/>
          <p:nvPr/>
        </p:nvSpPr>
        <p:spPr>
          <a:xfrm>
            <a:off x="6265400" y="1454064"/>
            <a:ext cx="1313700" cy="672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Production</a:t>
            </a:r>
            <a:endParaRPr sz="1400"/>
          </a:p>
        </p:txBody>
      </p:sp>
      <p:sp>
        <p:nvSpPr>
          <p:cNvPr id="170" name="Google Shape;170;p18"/>
          <p:cNvSpPr txBox="1"/>
          <p:nvPr/>
        </p:nvSpPr>
        <p:spPr>
          <a:xfrm>
            <a:off x="91300" y="2215489"/>
            <a:ext cx="3034500" cy="19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class DevConfig(BaseConfig):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FLASK_ENV = 'development'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DEBUG = True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DBNAME = 'DBNAME_DEV'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SQLALCHEMY_DATABASE_URI = DATABASE_URI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SQLALCHEMY_TRACK_MODIFICATIONS = True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SWAGGER = {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'title': 'Development App',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18"/>
          <p:cNvSpPr txBox="1"/>
          <p:nvPr/>
        </p:nvSpPr>
        <p:spPr>
          <a:xfrm>
            <a:off x="3054750" y="2249189"/>
            <a:ext cx="3034500" cy="19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class StagingConfig(BaseConfig):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FLASK_ENV = 'staging'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DEBUG = False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DBNAME = 'DBNAME_STAGE'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SQLALCHEMY_DATABASE_URI = DATABASE_URI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SQLALCHEMY_TRACK_MODIFICATIONS = True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SWAGGER = {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'title': Staging App',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18"/>
          <p:cNvSpPr txBox="1"/>
          <p:nvPr/>
        </p:nvSpPr>
        <p:spPr>
          <a:xfrm>
            <a:off x="6018050" y="2249189"/>
            <a:ext cx="3034500" cy="19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class ProdConfig(BaseConfig):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FLASK_ENV = 'production'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DEBUG = False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DBNAME = 'DBNAME'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SQLALCHEMY_DATABASE_URI = DATABASE_URI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SQLALCHEMY_TRACK_MODIFICATIONS = True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SWAGGER = {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'title': Production App',</a:t>
            </a:r>
            <a:endParaRPr sz="900">
              <a:solidFill>
                <a:schemeClr val="dk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>
              <a:solidFill>
                <a:schemeClr val="dk2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72"/>
          <p:cNvSpPr txBox="1">
            <a:spLocks noGrp="1"/>
          </p:cNvSpPr>
          <p:nvPr>
            <p:ph type="title"/>
          </p:nvPr>
        </p:nvSpPr>
        <p:spPr>
          <a:xfrm>
            <a:off x="52375" y="76182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Prior to set up the ECS, we need to bring both internet facing and internal Load Balancer up first. Let’s do this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63" name="Google Shape;86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6015" y="1469132"/>
            <a:ext cx="3812076" cy="2662649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72"/>
          <p:cNvSpPr/>
          <p:nvPr/>
        </p:nvSpPr>
        <p:spPr>
          <a:xfrm>
            <a:off x="3524640" y="1377332"/>
            <a:ext cx="1430700" cy="27861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72"/>
          <p:cNvSpPr txBox="1"/>
          <p:nvPr/>
        </p:nvSpPr>
        <p:spPr>
          <a:xfrm>
            <a:off x="530492" y="2092882"/>
            <a:ext cx="2825623" cy="1292631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Lato"/>
                <a:ea typeface="Lato"/>
                <a:cs typeface="Lato"/>
                <a:sym typeface="Lato"/>
              </a:rPr>
              <a:t>For both cases, since we are dealing with HTTP/s protocol, let use application load balancer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73"/>
          <p:cNvSpPr txBox="1">
            <a:spLocks noGrp="1"/>
          </p:cNvSpPr>
          <p:nvPr>
            <p:ph type="title"/>
          </p:nvPr>
        </p:nvSpPr>
        <p:spPr>
          <a:xfrm>
            <a:off x="59355" y="83163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Configuration for the internet-facing load balancer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71" name="Google Shape;87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49" y="1060200"/>
            <a:ext cx="5008477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73"/>
          <p:cNvSpPr/>
          <p:nvPr/>
        </p:nvSpPr>
        <p:spPr>
          <a:xfrm>
            <a:off x="499874" y="1419950"/>
            <a:ext cx="4637100" cy="783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873" name="Google Shape;873;p73"/>
          <p:cNvSpPr/>
          <p:nvPr/>
        </p:nvSpPr>
        <p:spPr>
          <a:xfrm>
            <a:off x="499874" y="2474425"/>
            <a:ext cx="4842900" cy="3621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874" name="Google Shape;874;p73"/>
          <p:cNvSpPr txBox="1"/>
          <p:nvPr/>
        </p:nvSpPr>
        <p:spPr>
          <a:xfrm>
            <a:off x="5200349" y="1611500"/>
            <a:ext cx="2571600" cy="677078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Set the load balancer name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5" name="Google Shape;875;p73"/>
          <p:cNvSpPr txBox="1"/>
          <p:nvPr/>
        </p:nvSpPr>
        <p:spPr>
          <a:xfrm>
            <a:off x="5471449" y="2455375"/>
            <a:ext cx="2571600" cy="677078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Let’s choose internet-facing for this one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6" name="Google Shape;876;p73"/>
          <p:cNvSpPr txBox="1"/>
          <p:nvPr/>
        </p:nvSpPr>
        <p:spPr>
          <a:xfrm>
            <a:off x="2419049" y="3429450"/>
            <a:ext cx="2571600" cy="923299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You decide, whether to support both IPv4 and IPv6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1" name="Google Shape;88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2" y="919548"/>
            <a:ext cx="4940626" cy="3545051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74"/>
          <p:cNvSpPr txBox="1">
            <a:spLocks noGrp="1"/>
          </p:cNvSpPr>
          <p:nvPr>
            <p:ph type="title"/>
          </p:nvPr>
        </p:nvSpPr>
        <p:spPr>
          <a:xfrm>
            <a:off x="66335" y="28524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Configuration for the internet-facing load balancer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3" name="Google Shape;883;p74"/>
          <p:cNvSpPr/>
          <p:nvPr/>
        </p:nvSpPr>
        <p:spPr>
          <a:xfrm>
            <a:off x="688338" y="1214998"/>
            <a:ext cx="1242300" cy="615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74"/>
          <p:cNvSpPr/>
          <p:nvPr/>
        </p:nvSpPr>
        <p:spPr>
          <a:xfrm>
            <a:off x="688338" y="2760048"/>
            <a:ext cx="3807600" cy="2715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74"/>
          <p:cNvSpPr txBox="1"/>
          <p:nvPr/>
        </p:nvSpPr>
        <p:spPr>
          <a:xfrm>
            <a:off x="2049513" y="1322698"/>
            <a:ext cx="2571600" cy="4002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Select the same VPC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6" name="Google Shape;886;p74"/>
          <p:cNvSpPr txBox="1"/>
          <p:nvPr/>
        </p:nvSpPr>
        <p:spPr>
          <a:xfrm>
            <a:off x="4654938" y="2429748"/>
            <a:ext cx="2827786" cy="1292631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Lato"/>
                <a:ea typeface="Lato"/>
                <a:cs typeface="Lato"/>
                <a:sym typeface="Lato"/>
              </a:rPr>
              <a:t>Make sure to select the public subnet since we want to allow the external access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89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494" y="1084277"/>
            <a:ext cx="3695700" cy="22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75"/>
          <p:cNvSpPr txBox="1">
            <a:spLocks noGrp="1"/>
          </p:cNvSpPr>
          <p:nvPr>
            <p:ph type="title"/>
          </p:nvPr>
        </p:nvSpPr>
        <p:spPr>
          <a:xfrm>
            <a:off x="32575" y="363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Configuration for the internet-facing load balancer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3" name="Google Shape;893;p75"/>
          <p:cNvSpPr/>
          <p:nvPr/>
        </p:nvSpPr>
        <p:spPr>
          <a:xfrm>
            <a:off x="688969" y="1876664"/>
            <a:ext cx="2469000" cy="1531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75"/>
          <p:cNvSpPr txBox="1"/>
          <p:nvPr/>
        </p:nvSpPr>
        <p:spPr>
          <a:xfrm>
            <a:off x="2416169" y="1373489"/>
            <a:ext cx="3761266" cy="461635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Lato"/>
                <a:ea typeface="Lato"/>
                <a:cs typeface="Lato"/>
                <a:sym typeface="Lato"/>
              </a:rPr>
              <a:t>Set the right security groups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95" name="Google Shape;895;p75"/>
          <p:cNvPicPr preferRelativeResize="0"/>
          <p:nvPr/>
        </p:nvPicPr>
        <p:blipFill rotWithShape="1">
          <a:blip r:embed="rId4">
            <a:alphaModFix/>
          </a:blip>
          <a:srcRect r="39511"/>
          <a:stretch/>
        </p:blipFill>
        <p:spPr>
          <a:xfrm>
            <a:off x="3426144" y="1940552"/>
            <a:ext cx="4209750" cy="1310700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75"/>
          <p:cNvSpPr/>
          <p:nvPr/>
        </p:nvSpPr>
        <p:spPr>
          <a:xfrm>
            <a:off x="5707894" y="2939064"/>
            <a:ext cx="1620600" cy="2724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75"/>
          <p:cNvSpPr txBox="1"/>
          <p:nvPr/>
        </p:nvSpPr>
        <p:spPr>
          <a:xfrm>
            <a:off x="5232393" y="3284564"/>
            <a:ext cx="2962305" cy="461635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Lato"/>
                <a:ea typeface="Lato"/>
                <a:cs typeface="Lato"/>
                <a:sym typeface="Lato"/>
              </a:rPr>
              <a:t>Click create target group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76"/>
          <p:cNvSpPr txBox="1">
            <a:spLocks noGrp="1"/>
          </p:cNvSpPr>
          <p:nvPr>
            <p:ph type="title"/>
          </p:nvPr>
        </p:nvSpPr>
        <p:spPr>
          <a:xfrm>
            <a:off x="59355" y="356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Create target group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03" name="Google Shape;90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950" y="1051132"/>
            <a:ext cx="3575825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1775" y="1195632"/>
            <a:ext cx="4137674" cy="2306304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76"/>
          <p:cNvSpPr txBox="1"/>
          <p:nvPr/>
        </p:nvSpPr>
        <p:spPr>
          <a:xfrm>
            <a:off x="1412025" y="2085132"/>
            <a:ext cx="2571600" cy="4002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Select IP Address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6" name="Google Shape;906;p76"/>
          <p:cNvSpPr txBox="1"/>
          <p:nvPr/>
        </p:nvSpPr>
        <p:spPr>
          <a:xfrm>
            <a:off x="2108750" y="3345382"/>
            <a:ext cx="2266450" cy="738633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Lato"/>
                <a:ea typeface="Lato"/>
                <a:cs typeface="Lato"/>
                <a:sym typeface="Lato"/>
              </a:rPr>
              <a:t>Fill in the name and port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7" name="Google Shape;907;p76"/>
          <p:cNvSpPr/>
          <p:nvPr/>
        </p:nvSpPr>
        <p:spPr>
          <a:xfrm>
            <a:off x="572525" y="3345382"/>
            <a:ext cx="910500" cy="313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76"/>
          <p:cNvSpPr/>
          <p:nvPr/>
        </p:nvSpPr>
        <p:spPr>
          <a:xfrm>
            <a:off x="1096850" y="3722182"/>
            <a:ext cx="910500" cy="313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76"/>
          <p:cNvSpPr txBox="1"/>
          <p:nvPr/>
        </p:nvSpPr>
        <p:spPr>
          <a:xfrm>
            <a:off x="6091074" y="1869732"/>
            <a:ext cx="2208327" cy="1015632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Lato"/>
                <a:ea typeface="Lato"/>
                <a:cs typeface="Lato"/>
                <a:sym typeface="Lato"/>
              </a:rPr>
              <a:t>Don’t change anything, just create target group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77"/>
          <p:cNvSpPr txBox="1">
            <a:spLocks noGrp="1"/>
          </p:cNvSpPr>
          <p:nvPr>
            <p:ph type="title"/>
          </p:nvPr>
        </p:nvSpPr>
        <p:spPr>
          <a:xfrm>
            <a:off x="58250" y="76183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Configuration for the internet-facing load balancer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15" name="Google Shape;91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99" y="1091850"/>
            <a:ext cx="8839201" cy="2261771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77"/>
          <p:cNvSpPr/>
          <p:nvPr/>
        </p:nvSpPr>
        <p:spPr>
          <a:xfrm>
            <a:off x="7833349" y="2065821"/>
            <a:ext cx="744300" cy="4224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77"/>
          <p:cNvSpPr/>
          <p:nvPr/>
        </p:nvSpPr>
        <p:spPr>
          <a:xfrm>
            <a:off x="3902599" y="2011522"/>
            <a:ext cx="1351800" cy="535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77"/>
          <p:cNvSpPr txBox="1"/>
          <p:nvPr/>
        </p:nvSpPr>
        <p:spPr>
          <a:xfrm>
            <a:off x="3561073" y="2907625"/>
            <a:ext cx="4452141" cy="738633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Lato"/>
                <a:ea typeface="Lato"/>
                <a:cs typeface="Lato"/>
                <a:sym typeface="Lato"/>
              </a:rPr>
              <a:t>Back to the previous configuration page, click refresh, select the right target group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78"/>
          <p:cNvSpPr txBox="1">
            <a:spLocks noGrp="1"/>
          </p:cNvSpPr>
          <p:nvPr>
            <p:ph type="title"/>
          </p:nvPr>
        </p:nvSpPr>
        <p:spPr>
          <a:xfrm>
            <a:off x="40601" y="23192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Configuration for the internal load balancer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4" name="Google Shape;924;p78"/>
          <p:cNvSpPr txBox="1"/>
          <p:nvPr/>
        </p:nvSpPr>
        <p:spPr>
          <a:xfrm>
            <a:off x="812756" y="1163978"/>
            <a:ext cx="45579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All are the same except: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Select “Internal” instead of “Internet-facing”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Select “Private Subnet” instead of “Public Subnet”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25" name="Google Shape;92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0486" y="23192"/>
            <a:ext cx="615599" cy="61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78"/>
          <p:cNvPicPr preferRelativeResize="0"/>
          <p:nvPr/>
        </p:nvPicPr>
        <p:blipFill rotWithShape="1">
          <a:blip r:embed="rId4">
            <a:alphaModFix/>
          </a:blip>
          <a:srcRect b="15867"/>
          <a:stretch/>
        </p:blipFill>
        <p:spPr>
          <a:xfrm>
            <a:off x="5570481" y="1247328"/>
            <a:ext cx="2303100" cy="2092724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78"/>
          <p:cNvSpPr txBox="1"/>
          <p:nvPr/>
        </p:nvSpPr>
        <p:spPr>
          <a:xfrm>
            <a:off x="2359257" y="3096064"/>
            <a:ext cx="3924600" cy="6156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latin typeface="Lato"/>
                <a:ea typeface="Lato"/>
                <a:cs typeface="Lato"/>
                <a:sym typeface="Lato"/>
              </a:rPr>
              <a:t>Can you try ?</a:t>
            </a:r>
            <a:endParaRPr sz="2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79"/>
          <p:cNvSpPr txBox="1">
            <a:spLocks noGrp="1"/>
          </p:cNvSpPr>
          <p:nvPr>
            <p:ph type="title"/>
          </p:nvPr>
        </p:nvSpPr>
        <p:spPr>
          <a:xfrm>
            <a:off x="59356" y="312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What is Elastic Container Service (ECS) ?</a:t>
            </a:r>
            <a:endParaRPr dirty="0"/>
          </a:p>
        </p:txBody>
      </p:sp>
      <p:sp>
        <p:nvSpPr>
          <p:cNvPr id="933" name="Google Shape;933;p79"/>
          <p:cNvSpPr txBox="1"/>
          <p:nvPr/>
        </p:nvSpPr>
        <p:spPr>
          <a:xfrm>
            <a:off x="627300" y="1224620"/>
            <a:ext cx="78894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ECS is similar to Kubernetes whereby it intended to make an easy deployment, managing and scaling for the container such as Docker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4" name="Google Shape;934;p79"/>
          <p:cNvSpPr/>
          <p:nvPr/>
        </p:nvSpPr>
        <p:spPr>
          <a:xfrm>
            <a:off x="1470725" y="1989995"/>
            <a:ext cx="5414400" cy="201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935" name="Google Shape;935;p79"/>
          <p:cNvSpPr txBox="1"/>
          <p:nvPr/>
        </p:nvSpPr>
        <p:spPr>
          <a:xfrm>
            <a:off x="1470725" y="1989995"/>
            <a:ext cx="7992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Lato"/>
                <a:ea typeface="Lato"/>
                <a:cs typeface="Lato"/>
                <a:sym typeface="Lato"/>
              </a:rPr>
              <a:t>Cluster 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6" name="Google Shape;936;p79"/>
          <p:cNvSpPr/>
          <p:nvPr/>
        </p:nvSpPr>
        <p:spPr>
          <a:xfrm>
            <a:off x="1543750" y="2433720"/>
            <a:ext cx="1677600" cy="15036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937" name="Google Shape;937;p79"/>
          <p:cNvSpPr txBox="1"/>
          <p:nvPr/>
        </p:nvSpPr>
        <p:spPr>
          <a:xfrm>
            <a:off x="1543750" y="2433720"/>
            <a:ext cx="1123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Lato"/>
                <a:ea typeface="Lato"/>
                <a:cs typeface="Lato"/>
                <a:sym typeface="Lato"/>
              </a:rPr>
              <a:t>Service A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8" name="Google Shape;938;p79"/>
          <p:cNvSpPr/>
          <p:nvPr/>
        </p:nvSpPr>
        <p:spPr>
          <a:xfrm>
            <a:off x="1844500" y="2877445"/>
            <a:ext cx="1076100" cy="400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Task A</a:t>
            </a:r>
            <a:endParaRPr sz="1600"/>
          </a:p>
        </p:txBody>
      </p:sp>
      <p:sp>
        <p:nvSpPr>
          <p:cNvPr id="939" name="Google Shape;939;p79"/>
          <p:cNvSpPr/>
          <p:nvPr/>
        </p:nvSpPr>
        <p:spPr>
          <a:xfrm>
            <a:off x="1844500" y="3379945"/>
            <a:ext cx="1076100" cy="400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Task B</a:t>
            </a:r>
            <a:endParaRPr sz="1600"/>
          </a:p>
        </p:txBody>
      </p:sp>
      <p:sp>
        <p:nvSpPr>
          <p:cNvPr id="940" name="Google Shape;940;p79"/>
          <p:cNvSpPr/>
          <p:nvPr/>
        </p:nvSpPr>
        <p:spPr>
          <a:xfrm>
            <a:off x="3334150" y="2433720"/>
            <a:ext cx="1677600" cy="15036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941" name="Google Shape;941;p79"/>
          <p:cNvSpPr txBox="1"/>
          <p:nvPr/>
        </p:nvSpPr>
        <p:spPr>
          <a:xfrm>
            <a:off x="3334150" y="2433720"/>
            <a:ext cx="1123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Lato"/>
                <a:ea typeface="Lato"/>
                <a:cs typeface="Lato"/>
                <a:sym typeface="Lato"/>
              </a:rPr>
              <a:t>Service B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2" name="Google Shape;942;p79"/>
          <p:cNvSpPr/>
          <p:nvPr/>
        </p:nvSpPr>
        <p:spPr>
          <a:xfrm>
            <a:off x="3634900" y="2877445"/>
            <a:ext cx="1076100" cy="400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Task C</a:t>
            </a:r>
            <a:endParaRPr sz="1600"/>
          </a:p>
        </p:txBody>
      </p:sp>
      <p:sp>
        <p:nvSpPr>
          <p:cNvPr id="943" name="Google Shape;943;p79"/>
          <p:cNvSpPr/>
          <p:nvPr/>
        </p:nvSpPr>
        <p:spPr>
          <a:xfrm>
            <a:off x="5124550" y="2433720"/>
            <a:ext cx="1677600" cy="15036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944" name="Google Shape;944;p79"/>
          <p:cNvSpPr txBox="1"/>
          <p:nvPr/>
        </p:nvSpPr>
        <p:spPr>
          <a:xfrm>
            <a:off x="5124550" y="2433720"/>
            <a:ext cx="1123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Lato"/>
                <a:ea typeface="Lato"/>
                <a:cs typeface="Lato"/>
                <a:sym typeface="Lato"/>
              </a:rPr>
              <a:t>Service C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5" name="Google Shape;945;p79"/>
          <p:cNvSpPr/>
          <p:nvPr/>
        </p:nvSpPr>
        <p:spPr>
          <a:xfrm>
            <a:off x="5425300" y="2877445"/>
            <a:ext cx="1076100" cy="400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Task D</a:t>
            </a:r>
            <a:endParaRPr sz="1600"/>
          </a:p>
        </p:txBody>
      </p:sp>
      <p:sp>
        <p:nvSpPr>
          <p:cNvPr id="946" name="Google Shape;946;p79"/>
          <p:cNvSpPr/>
          <p:nvPr/>
        </p:nvSpPr>
        <p:spPr>
          <a:xfrm rot="-5400000">
            <a:off x="39975" y="2687395"/>
            <a:ext cx="2010600" cy="6156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/>
              <a:t>Task Definitions</a:t>
            </a:r>
            <a:endParaRPr sz="1600" b="1"/>
          </a:p>
        </p:txBody>
      </p:sp>
      <p:sp>
        <p:nvSpPr>
          <p:cNvPr id="947" name="Google Shape;947;p79"/>
          <p:cNvSpPr/>
          <p:nvPr/>
        </p:nvSpPr>
        <p:spPr>
          <a:xfrm>
            <a:off x="7322400" y="2254370"/>
            <a:ext cx="1076100" cy="400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Task</a:t>
            </a:r>
            <a:endParaRPr sz="1600"/>
          </a:p>
        </p:txBody>
      </p:sp>
      <p:sp>
        <p:nvSpPr>
          <p:cNvPr id="948" name="Google Shape;948;p79"/>
          <p:cNvSpPr txBox="1"/>
          <p:nvPr/>
        </p:nvSpPr>
        <p:spPr>
          <a:xfrm>
            <a:off x="7159950" y="2769745"/>
            <a:ext cx="14010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 dirty="0" err="1">
                <a:latin typeface="Lato"/>
                <a:ea typeface="Lato"/>
                <a:cs typeface="Lato"/>
                <a:sym typeface="Lato"/>
              </a:rPr>
              <a:t>Fargate</a:t>
            </a:r>
            <a:endParaRPr sz="16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 dirty="0">
                <a:latin typeface="Lato"/>
                <a:ea typeface="Lato"/>
                <a:cs typeface="Lato"/>
                <a:sym typeface="Lato"/>
              </a:rPr>
              <a:t>EC2</a:t>
            </a:r>
            <a:endParaRPr sz="1600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80"/>
          <p:cNvSpPr txBox="1">
            <a:spLocks noGrp="1"/>
          </p:cNvSpPr>
          <p:nvPr>
            <p:ph type="title"/>
          </p:nvPr>
        </p:nvSpPr>
        <p:spPr>
          <a:xfrm>
            <a:off x="89525" y="90143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Let’s create our first cluster</a:t>
            </a:r>
            <a:endParaRPr dirty="0"/>
          </a:p>
        </p:txBody>
      </p:sp>
      <p:pic>
        <p:nvPicPr>
          <p:cNvPr id="954" name="Google Shape;95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8983" y="1214020"/>
            <a:ext cx="4035125" cy="267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695" y="1342670"/>
            <a:ext cx="1918975" cy="136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5417" y="1342670"/>
            <a:ext cx="2730350" cy="15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80"/>
          <p:cNvSpPr txBox="1"/>
          <p:nvPr/>
        </p:nvSpPr>
        <p:spPr>
          <a:xfrm>
            <a:off x="201995" y="2904920"/>
            <a:ext cx="1804200" cy="677078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Select Networking only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8" name="Google Shape;958;p80"/>
          <p:cNvSpPr txBox="1"/>
          <p:nvPr/>
        </p:nvSpPr>
        <p:spPr>
          <a:xfrm>
            <a:off x="2206045" y="3884395"/>
            <a:ext cx="3511500" cy="430857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Fill in cluster name and Tags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9" name="Google Shape;959;p80"/>
          <p:cNvSpPr txBox="1"/>
          <p:nvPr/>
        </p:nvSpPr>
        <p:spPr>
          <a:xfrm>
            <a:off x="6326920" y="2818195"/>
            <a:ext cx="2573700" cy="430857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Create the cluster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0" name="Google Shape;960;p80"/>
          <p:cNvSpPr/>
          <p:nvPr/>
        </p:nvSpPr>
        <p:spPr>
          <a:xfrm>
            <a:off x="3414195" y="1436795"/>
            <a:ext cx="1709700" cy="360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961" name="Google Shape;961;p80"/>
          <p:cNvSpPr/>
          <p:nvPr/>
        </p:nvSpPr>
        <p:spPr>
          <a:xfrm>
            <a:off x="2148995" y="2707395"/>
            <a:ext cx="3798000" cy="360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81"/>
          <p:cNvSpPr txBox="1">
            <a:spLocks noGrp="1"/>
          </p:cNvSpPr>
          <p:nvPr>
            <p:ph type="title"/>
          </p:nvPr>
        </p:nvSpPr>
        <p:spPr>
          <a:xfrm>
            <a:off x="41050" y="712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Before we can create any service, we need to have our Task Definition</a:t>
            </a:r>
            <a:endParaRPr dirty="0"/>
          </a:p>
        </p:txBody>
      </p:sp>
      <p:pic>
        <p:nvPicPr>
          <p:cNvPr id="967" name="Google Shape;96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982" y="1410350"/>
            <a:ext cx="3876720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3577" y="1331225"/>
            <a:ext cx="3222018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81"/>
          <p:cNvSpPr txBox="1"/>
          <p:nvPr/>
        </p:nvSpPr>
        <p:spPr>
          <a:xfrm>
            <a:off x="2266082" y="3166625"/>
            <a:ext cx="1731000" cy="923299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Select FARGATE for serverless deployment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0" name="Google Shape;970;p81"/>
          <p:cNvSpPr/>
          <p:nvPr/>
        </p:nvSpPr>
        <p:spPr>
          <a:xfrm>
            <a:off x="5366357" y="1331225"/>
            <a:ext cx="1938300" cy="360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971" name="Google Shape;971;p81"/>
          <p:cNvSpPr/>
          <p:nvPr/>
        </p:nvSpPr>
        <p:spPr>
          <a:xfrm>
            <a:off x="5366357" y="3905025"/>
            <a:ext cx="1938300" cy="360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972" name="Google Shape;972;p81"/>
          <p:cNvSpPr txBox="1"/>
          <p:nvPr/>
        </p:nvSpPr>
        <p:spPr>
          <a:xfrm>
            <a:off x="7522407" y="1311425"/>
            <a:ext cx="1182900" cy="677078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Enter name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3" name="Google Shape;973;p81"/>
          <p:cNvSpPr txBox="1"/>
          <p:nvPr/>
        </p:nvSpPr>
        <p:spPr>
          <a:xfrm>
            <a:off x="7405757" y="3885225"/>
            <a:ext cx="1182900" cy="677078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Select Linux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>
            <a:spLocks noGrp="1"/>
          </p:cNvSpPr>
          <p:nvPr>
            <p:ph type="title"/>
          </p:nvPr>
        </p:nvSpPr>
        <p:spPr>
          <a:xfrm>
            <a:off x="85050" y="111083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Important Elements In SW Management</a:t>
            </a:r>
            <a:endParaRPr dirty="0"/>
          </a:p>
        </p:txBody>
      </p:sp>
      <p:sp>
        <p:nvSpPr>
          <p:cNvPr id="178" name="Google Shape;178;p19"/>
          <p:cNvSpPr/>
          <p:nvPr/>
        </p:nvSpPr>
        <p:spPr>
          <a:xfrm>
            <a:off x="2737669" y="1413721"/>
            <a:ext cx="1857600" cy="74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Task Management Board</a:t>
            </a:r>
            <a:endParaRPr sz="1600"/>
          </a:p>
        </p:txBody>
      </p:sp>
      <p:sp>
        <p:nvSpPr>
          <p:cNvPr id="179" name="Google Shape;179;p19"/>
          <p:cNvSpPr txBox="1"/>
          <p:nvPr/>
        </p:nvSpPr>
        <p:spPr>
          <a:xfrm>
            <a:off x="2737669" y="2258171"/>
            <a:ext cx="1857600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Jira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Redmine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Notion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Clickup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Gitscrum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19"/>
          <p:cNvSpPr/>
          <p:nvPr/>
        </p:nvSpPr>
        <p:spPr>
          <a:xfrm>
            <a:off x="593019" y="1413721"/>
            <a:ext cx="1857600" cy="74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Development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Methodology</a:t>
            </a:r>
            <a:endParaRPr sz="1600"/>
          </a:p>
        </p:txBody>
      </p:sp>
      <p:sp>
        <p:nvSpPr>
          <p:cNvPr id="181" name="Google Shape;181;p19"/>
          <p:cNvSpPr txBox="1"/>
          <p:nvPr/>
        </p:nvSpPr>
        <p:spPr>
          <a:xfrm>
            <a:off x="593019" y="2258171"/>
            <a:ext cx="18576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Agile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Waterfall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etc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Google Shape;182;p19"/>
          <p:cNvSpPr/>
          <p:nvPr/>
        </p:nvSpPr>
        <p:spPr>
          <a:xfrm>
            <a:off x="4882319" y="1413721"/>
            <a:ext cx="1857600" cy="74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CICD</a:t>
            </a:r>
            <a:endParaRPr sz="1600"/>
          </a:p>
        </p:txBody>
      </p:sp>
      <p:sp>
        <p:nvSpPr>
          <p:cNvPr id="183" name="Google Shape;183;p19"/>
          <p:cNvSpPr txBox="1"/>
          <p:nvPr/>
        </p:nvSpPr>
        <p:spPr>
          <a:xfrm>
            <a:off x="4882319" y="2258171"/>
            <a:ext cx="1857600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Jenkins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Travis 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Circle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Bamboo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19"/>
          <p:cNvSpPr/>
          <p:nvPr/>
        </p:nvSpPr>
        <p:spPr>
          <a:xfrm>
            <a:off x="7026969" y="1413721"/>
            <a:ext cx="1857600" cy="74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Repository</a:t>
            </a:r>
            <a:endParaRPr sz="1600"/>
          </a:p>
        </p:txBody>
      </p:sp>
      <p:sp>
        <p:nvSpPr>
          <p:cNvPr id="185" name="Google Shape;185;p19"/>
          <p:cNvSpPr txBox="1"/>
          <p:nvPr/>
        </p:nvSpPr>
        <p:spPr>
          <a:xfrm>
            <a:off x="7026969" y="2258171"/>
            <a:ext cx="18576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Git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SVN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TFS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19"/>
          <p:cNvSpPr/>
          <p:nvPr/>
        </p:nvSpPr>
        <p:spPr>
          <a:xfrm>
            <a:off x="593019" y="4070772"/>
            <a:ext cx="1857600" cy="74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IDE</a:t>
            </a:r>
            <a:endParaRPr sz="1600"/>
          </a:p>
        </p:txBody>
      </p:sp>
      <p:sp>
        <p:nvSpPr>
          <p:cNvPr id="187" name="Google Shape;187;p19"/>
          <p:cNvSpPr txBox="1"/>
          <p:nvPr/>
        </p:nvSpPr>
        <p:spPr>
          <a:xfrm>
            <a:off x="2450619" y="4029822"/>
            <a:ext cx="18576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VS code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Intellij IDEA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Pycharm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82"/>
          <p:cNvSpPr txBox="1">
            <a:spLocks noGrp="1"/>
          </p:cNvSpPr>
          <p:nvPr>
            <p:ph type="title"/>
          </p:nvPr>
        </p:nvSpPr>
        <p:spPr>
          <a:xfrm>
            <a:off x="52375" y="76183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Before we can create any service, we need to have our Task Definition</a:t>
            </a:r>
            <a:endParaRPr dirty="0"/>
          </a:p>
        </p:txBody>
      </p:sp>
      <p:sp>
        <p:nvSpPr>
          <p:cNvPr id="979" name="Google Shape;979;p82"/>
          <p:cNvSpPr txBox="1"/>
          <p:nvPr/>
        </p:nvSpPr>
        <p:spPr>
          <a:xfrm>
            <a:off x="1519952" y="2926185"/>
            <a:ext cx="1731000" cy="677078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Set minimum resources first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80" name="Google Shape;98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052" y="1809385"/>
            <a:ext cx="3424849" cy="11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82"/>
          <p:cNvSpPr/>
          <p:nvPr/>
        </p:nvSpPr>
        <p:spPr>
          <a:xfrm>
            <a:off x="1646952" y="1813835"/>
            <a:ext cx="2371500" cy="360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982" name="Google Shape;982;p82"/>
          <p:cNvSpPr/>
          <p:nvPr/>
        </p:nvSpPr>
        <p:spPr>
          <a:xfrm>
            <a:off x="1646952" y="2393560"/>
            <a:ext cx="2371500" cy="360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pic>
        <p:nvPicPr>
          <p:cNvPr id="983" name="Google Shape;983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0652" y="1933360"/>
            <a:ext cx="1905000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82"/>
          <p:cNvSpPr txBox="1"/>
          <p:nvPr/>
        </p:nvSpPr>
        <p:spPr>
          <a:xfrm>
            <a:off x="5537652" y="2801610"/>
            <a:ext cx="2611500" cy="677078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Click add container to add docker container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83"/>
          <p:cNvSpPr txBox="1">
            <a:spLocks noGrp="1"/>
          </p:cNvSpPr>
          <p:nvPr>
            <p:ph type="title"/>
          </p:nvPr>
        </p:nvSpPr>
        <p:spPr>
          <a:xfrm>
            <a:off x="66336" y="710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Add docker container at the Task Definition</a:t>
            </a:r>
            <a:endParaRPr dirty="0"/>
          </a:p>
        </p:txBody>
      </p:sp>
      <p:pic>
        <p:nvPicPr>
          <p:cNvPr id="990" name="Google Shape;99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081" y="1479488"/>
            <a:ext cx="4071208" cy="2984849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83"/>
          <p:cNvSpPr/>
          <p:nvPr/>
        </p:nvSpPr>
        <p:spPr>
          <a:xfrm>
            <a:off x="1433781" y="1433238"/>
            <a:ext cx="3145200" cy="360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992" name="Google Shape;992;p83"/>
          <p:cNvSpPr/>
          <p:nvPr/>
        </p:nvSpPr>
        <p:spPr>
          <a:xfrm>
            <a:off x="1433781" y="1855438"/>
            <a:ext cx="3145200" cy="4695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993" name="Google Shape;993;p83"/>
          <p:cNvSpPr/>
          <p:nvPr/>
        </p:nvSpPr>
        <p:spPr>
          <a:xfrm>
            <a:off x="1433781" y="3994838"/>
            <a:ext cx="1596000" cy="4695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994" name="Google Shape;994;p83"/>
          <p:cNvSpPr txBox="1"/>
          <p:nvPr/>
        </p:nvSpPr>
        <p:spPr>
          <a:xfrm>
            <a:off x="4713281" y="1397738"/>
            <a:ext cx="3475800" cy="430857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Enter the container name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5" name="Google Shape;995;p83"/>
          <p:cNvSpPr txBox="1"/>
          <p:nvPr/>
        </p:nvSpPr>
        <p:spPr>
          <a:xfrm>
            <a:off x="4713281" y="1900238"/>
            <a:ext cx="3475800" cy="430857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Copy the image url from ECR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6" name="Google Shape;996;p83"/>
          <p:cNvSpPr txBox="1"/>
          <p:nvPr/>
        </p:nvSpPr>
        <p:spPr>
          <a:xfrm>
            <a:off x="3211856" y="4029488"/>
            <a:ext cx="3475800" cy="430857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Set the running Port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920" y="1239618"/>
            <a:ext cx="5834938" cy="292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84"/>
          <p:cNvSpPr txBox="1">
            <a:spLocks noGrp="1"/>
          </p:cNvSpPr>
          <p:nvPr>
            <p:ph type="title"/>
          </p:nvPr>
        </p:nvSpPr>
        <p:spPr>
          <a:xfrm>
            <a:off x="66335" y="62178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Add docker container at the Task Definition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3" name="Google Shape;1003;p84"/>
          <p:cNvSpPr/>
          <p:nvPr/>
        </p:nvSpPr>
        <p:spPr>
          <a:xfrm>
            <a:off x="2008695" y="1635396"/>
            <a:ext cx="3145200" cy="360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004" name="Google Shape;1004;p84"/>
          <p:cNvSpPr/>
          <p:nvPr/>
        </p:nvSpPr>
        <p:spPr>
          <a:xfrm>
            <a:off x="1866270" y="2336971"/>
            <a:ext cx="2197500" cy="19755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005" name="Google Shape;1005;p84"/>
          <p:cNvSpPr txBox="1"/>
          <p:nvPr/>
        </p:nvSpPr>
        <p:spPr>
          <a:xfrm>
            <a:off x="5240720" y="1615596"/>
            <a:ext cx="3475800" cy="430857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Set health check command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6" name="Google Shape;1006;p84"/>
          <p:cNvSpPr txBox="1"/>
          <p:nvPr/>
        </p:nvSpPr>
        <p:spPr>
          <a:xfrm>
            <a:off x="4182420" y="3036646"/>
            <a:ext cx="3475800" cy="430857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Set the parameters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85"/>
          <p:cNvSpPr txBox="1">
            <a:spLocks noGrp="1"/>
          </p:cNvSpPr>
          <p:nvPr>
            <p:ph type="title"/>
          </p:nvPr>
        </p:nvSpPr>
        <p:spPr>
          <a:xfrm>
            <a:off x="73315" y="674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Now let’s create our first service and execute the task</a:t>
            </a:r>
            <a:endParaRPr dirty="0"/>
          </a:p>
        </p:txBody>
      </p:sp>
      <p:pic>
        <p:nvPicPr>
          <p:cNvPr id="1012" name="Google Shape;101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931" y="1379422"/>
            <a:ext cx="2862305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8636" y="1379422"/>
            <a:ext cx="3630922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85"/>
          <p:cNvSpPr txBox="1"/>
          <p:nvPr/>
        </p:nvSpPr>
        <p:spPr>
          <a:xfrm>
            <a:off x="168556" y="2607922"/>
            <a:ext cx="2057400" cy="677078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Fill in all required fields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5" name="Google Shape;1015;p85"/>
          <p:cNvSpPr txBox="1"/>
          <p:nvPr/>
        </p:nvSpPr>
        <p:spPr>
          <a:xfrm>
            <a:off x="7015431" y="3008122"/>
            <a:ext cx="2057400" cy="677078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Select private subnet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86"/>
          <p:cNvSpPr txBox="1">
            <a:spLocks noGrp="1"/>
          </p:cNvSpPr>
          <p:nvPr>
            <p:ph type="title"/>
          </p:nvPr>
        </p:nvSpPr>
        <p:spPr>
          <a:xfrm>
            <a:off x="66336" y="32821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Set the load balancer for the service</a:t>
            </a:r>
            <a:endParaRPr dirty="0"/>
          </a:p>
        </p:txBody>
      </p:sp>
      <p:pic>
        <p:nvPicPr>
          <p:cNvPr id="1021" name="Google Shape;102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17" y="1503238"/>
            <a:ext cx="4725074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1991" y="1629813"/>
            <a:ext cx="3961727" cy="2387254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86"/>
          <p:cNvSpPr txBox="1"/>
          <p:nvPr/>
        </p:nvSpPr>
        <p:spPr>
          <a:xfrm>
            <a:off x="2226142" y="1438513"/>
            <a:ext cx="1137300" cy="677078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Select ALB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4" name="Google Shape;1024;p86"/>
          <p:cNvSpPr txBox="1"/>
          <p:nvPr/>
        </p:nvSpPr>
        <p:spPr>
          <a:xfrm>
            <a:off x="3731692" y="4087888"/>
            <a:ext cx="1539000" cy="677078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Select LB name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5" name="Google Shape;1025;p86"/>
          <p:cNvSpPr txBox="1"/>
          <p:nvPr/>
        </p:nvSpPr>
        <p:spPr>
          <a:xfrm>
            <a:off x="6202617" y="1295438"/>
            <a:ext cx="2328000" cy="430857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Set the port accordingly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87"/>
          <p:cNvSpPr txBox="1">
            <a:spLocks noGrp="1"/>
          </p:cNvSpPr>
          <p:nvPr>
            <p:ph type="title"/>
          </p:nvPr>
        </p:nvSpPr>
        <p:spPr>
          <a:xfrm>
            <a:off x="73316" y="62222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Click Next until last page, then click Update Service</a:t>
            </a:r>
            <a:endParaRPr dirty="0"/>
          </a:p>
        </p:txBody>
      </p:sp>
      <p:pic>
        <p:nvPicPr>
          <p:cNvPr id="1031" name="Google Shape;103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3220" y="1259374"/>
            <a:ext cx="3590925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87"/>
          <p:cNvSpPr/>
          <p:nvPr/>
        </p:nvSpPr>
        <p:spPr>
          <a:xfrm>
            <a:off x="4216882" y="1313424"/>
            <a:ext cx="1623900" cy="7239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pic>
        <p:nvPicPr>
          <p:cNvPr id="1033" name="Google Shape;1033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757" y="2205549"/>
            <a:ext cx="7998074" cy="16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87"/>
          <p:cNvSpPr txBox="1"/>
          <p:nvPr/>
        </p:nvSpPr>
        <p:spPr>
          <a:xfrm>
            <a:off x="3663057" y="2723924"/>
            <a:ext cx="4812900" cy="677078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After a while, we should be able to see the task has be instantiated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88"/>
          <p:cNvSpPr/>
          <p:nvPr/>
        </p:nvSpPr>
        <p:spPr>
          <a:xfrm>
            <a:off x="2184432" y="3265474"/>
            <a:ext cx="4154400" cy="1194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88"/>
          <p:cNvSpPr txBox="1">
            <a:spLocks noGrp="1"/>
          </p:cNvSpPr>
          <p:nvPr>
            <p:ph type="sldNum" idx="12"/>
          </p:nvPr>
        </p:nvSpPr>
        <p:spPr>
          <a:xfrm>
            <a:off x="7733584" y="474990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/>
              <a:t>76</a:t>
            </a:fld>
            <a:endParaRPr/>
          </a:p>
        </p:txBody>
      </p:sp>
      <p:sp>
        <p:nvSpPr>
          <p:cNvPr id="1041" name="Google Shape;1041;p88"/>
          <p:cNvSpPr txBox="1">
            <a:spLocks noGrp="1"/>
          </p:cNvSpPr>
          <p:nvPr>
            <p:ph type="title" idx="4294967295"/>
          </p:nvPr>
        </p:nvSpPr>
        <p:spPr>
          <a:xfrm>
            <a:off x="671877" y="1897800"/>
            <a:ext cx="6119812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GB" dirty="0"/>
              <a:t>Let’s reduce deployment cost in Production</a:t>
            </a:r>
            <a:endParaRPr dirty="0"/>
          </a:p>
        </p:txBody>
      </p:sp>
      <p:sp>
        <p:nvSpPr>
          <p:cNvPr id="1043" name="Google Shape;1043;p88"/>
          <p:cNvSpPr txBox="1"/>
          <p:nvPr/>
        </p:nvSpPr>
        <p:spPr>
          <a:xfrm>
            <a:off x="1982682" y="3616324"/>
            <a:ext cx="4557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latin typeface="Lato"/>
                <a:ea typeface="Lato"/>
                <a:cs typeface="Lato"/>
                <a:sym typeface="Lato"/>
              </a:rPr>
              <a:t>Manual Scaling with Lower Cost</a:t>
            </a:r>
            <a:endParaRPr sz="2000"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89"/>
          <p:cNvSpPr txBox="1">
            <a:spLocks noGrp="1"/>
          </p:cNvSpPr>
          <p:nvPr>
            <p:ph type="title"/>
          </p:nvPr>
        </p:nvSpPr>
        <p:spPr>
          <a:xfrm>
            <a:off x="101236" y="9507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Then, let’s design a simple architecture</a:t>
            </a:r>
            <a:endParaRPr/>
          </a:p>
        </p:txBody>
      </p:sp>
      <p:sp>
        <p:nvSpPr>
          <p:cNvPr id="1049" name="Google Shape;1049;p89"/>
          <p:cNvSpPr/>
          <p:nvPr/>
        </p:nvSpPr>
        <p:spPr>
          <a:xfrm>
            <a:off x="413700" y="1481260"/>
            <a:ext cx="8316600" cy="2571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050" name="Google Shape;1050;p89"/>
          <p:cNvSpPr/>
          <p:nvPr/>
        </p:nvSpPr>
        <p:spPr>
          <a:xfrm>
            <a:off x="1758925" y="1607860"/>
            <a:ext cx="6819600" cy="2318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pic>
        <p:nvPicPr>
          <p:cNvPr id="1051" name="Google Shape;105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650" y="1699980"/>
            <a:ext cx="474775" cy="328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89"/>
          <p:cNvSpPr txBox="1"/>
          <p:nvPr/>
        </p:nvSpPr>
        <p:spPr>
          <a:xfrm>
            <a:off x="2368100" y="1664223"/>
            <a:ext cx="6015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Lato"/>
                <a:ea typeface="Lato"/>
                <a:cs typeface="Lato"/>
                <a:sym typeface="Lato"/>
              </a:rPr>
              <a:t>VPC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3" name="Google Shape;1053;p89"/>
          <p:cNvSpPr/>
          <p:nvPr/>
        </p:nvSpPr>
        <p:spPr>
          <a:xfrm>
            <a:off x="2969600" y="1816260"/>
            <a:ext cx="2429400" cy="19992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054" name="Google Shape;1054;p89"/>
          <p:cNvSpPr/>
          <p:nvPr/>
        </p:nvSpPr>
        <p:spPr>
          <a:xfrm>
            <a:off x="5551325" y="1816210"/>
            <a:ext cx="2429400" cy="19992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055" name="Google Shape;1055;p89"/>
          <p:cNvSpPr txBox="1"/>
          <p:nvPr/>
        </p:nvSpPr>
        <p:spPr>
          <a:xfrm>
            <a:off x="2969600" y="1816210"/>
            <a:ext cx="14403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Public subnet</a:t>
            </a:r>
            <a:endParaRPr sz="1600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6" name="Google Shape;1056;p89"/>
          <p:cNvSpPr txBox="1"/>
          <p:nvPr/>
        </p:nvSpPr>
        <p:spPr>
          <a:xfrm>
            <a:off x="5551325" y="1816210"/>
            <a:ext cx="14403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Private subnet</a:t>
            </a:r>
            <a:endParaRPr sz="1600">
              <a:solidFill>
                <a:srgbClr val="38761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7" name="Google Shape;1057;p89"/>
          <p:cNvSpPr txBox="1"/>
          <p:nvPr/>
        </p:nvSpPr>
        <p:spPr>
          <a:xfrm>
            <a:off x="4811625" y="2980935"/>
            <a:ext cx="13533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NAT Gateway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58" name="Google Shape;1058;p89"/>
          <p:cNvPicPr preferRelativeResize="0"/>
          <p:nvPr/>
        </p:nvPicPr>
        <p:blipFill rotWithShape="1">
          <a:blip r:embed="rId4">
            <a:alphaModFix/>
          </a:blip>
          <a:srcRect l="18793" t="18109" r="19060" b="19095"/>
          <a:stretch/>
        </p:blipFill>
        <p:spPr>
          <a:xfrm>
            <a:off x="1564450" y="2383360"/>
            <a:ext cx="400200" cy="404379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89"/>
          <p:cNvSpPr txBox="1"/>
          <p:nvPr/>
        </p:nvSpPr>
        <p:spPr>
          <a:xfrm>
            <a:off x="611350" y="1838160"/>
            <a:ext cx="13533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Internet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Gateway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0" name="Google Shape;1060;p89"/>
          <p:cNvSpPr/>
          <p:nvPr/>
        </p:nvSpPr>
        <p:spPr>
          <a:xfrm rot="-5400000">
            <a:off x="2558125" y="2722810"/>
            <a:ext cx="1495500" cy="48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Load Balancer</a:t>
            </a:r>
            <a:endParaRPr sz="1600"/>
          </a:p>
        </p:txBody>
      </p:sp>
      <p:sp>
        <p:nvSpPr>
          <p:cNvPr id="1061" name="Google Shape;1061;p89"/>
          <p:cNvSpPr/>
          <p:nvPr/>
        </p:nvSpPr>
        <p:spPr>
          <a:xfrm>
            <a:off x="3958700" y="2292610"/>
            <a:ext cx="918000" cy="535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Bastion Server</a:t>
            </a:r>
            <a:endParaRPr sz="1600"/>
          </a:p>
        </p:txBody>
      </p:sp>
      <p:sp>
        <p:nvSpPr>
          <p:cNvPr id="1062" name="Google Shape;1062;p89"/>
          <p:cNvSpPr/>
          <p:nvPr/>
        </p:nvSpPr>
        <p:spPr>
          <a:xfrm>
            <a:off x="6445450" y="2379010"/>
            <a:ext cx="918000" cy="535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EC2</a:t>
            </a:r>
            <a:endParaRPr sz="1600"/>
          </a:p>
        </p:txBody>
      </p:sp>
      <p:sp>
        <p:nvSpPr>
          <p:cNvPr id="1063" name="Google Shape;1063;p89"/>
          <p:cNvSpPr/>
          <p:nvPr/>
        </p:nvSpPr>
        <p:spPr>
          <a:xfrm>
            <a:off x="6445450" y="3014110"/>
            <a:ext cx="918000" cy="535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RDS</a:t>
            </a:r>
            <a:endParaRPr sz="1600"/>
          </a:p>
        </p:txBody>
      </p:sp>
      <p:cxnSp>
        <p:nvCxnSpPr>
          <p:cNvPr id="1064" name="Google Shape;1064;p89"/>
          <p:cNvCxnSpPr>
            <a:endCxn id="1062" idx="1"/>
          </p:cNvCxnSpPr>
          <p:nvPr/>
        </p:nvCxnSpPr>
        <p:spPr>
          <a:xfrm rot="10800000" flipH="1">
            <a:off x="3547150" y="2646610"/>
            <a:ext cx="2898300" cy="670500"/>
          </a:xfrm>
          <a:prstGeom prst="bentConnector3">
            <a:avLst>
              <a:gd name="adj1" fmla="val 9146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65" name="Google Shape;1065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8175" y="2642410"/>
            <a:ext cx="400200" cy="400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6" name="Google Shape;1066;p89"/>
          <p:cNvCxnSpPr>
            <a:stCxn id="1062" idx="2"/>
            <a:endCxn id="1063" idx="0"/>
          </p:cNvCxnSpPr>
          <p:nvPr/>
        </p:nvCxnSpPr>
        <p:spPr>
          <a:xfrm>
            <a:off x="6904450" y="2914210"/>
            <a:ext cx="0" cy="9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7" name="Google Shape;1067;p89"/>
          <p:cNvCxnSpPr>
            <a:stCxn id="1061" idx="3"/>
          </p:cNvCxnSpPr>
          <p:nvPr/>
        </p:nvCxnSpPr>
        <p:spPr>
          <a:xfrm>
            <a:off x="4876700" y="2560210"/>
            <a:ext cx="1582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Thank you.</a:t>
            </a:r>
            <a:endParaRPr/>
          </a:p>
        </p:txBody>
      </p:sp>
      <p:pic>
        <p:nvPicPr>
          <p:cNvPr id="1091" name="Google Shape;1091;p92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4180000" y="-6598"/>
            <a:ext cx="9936398" cy="5589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 txBox="1">
            <a:spLocks noGrp="1"/>
          </p:cNvSpPr>
          <p:nvPr>
            <p:ph type="title"/>
          </p:nvPr>
        </p:nvSpPr>
        <p:spPr>
          <a:xfrm>
            <a:off x="66336" y="83163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Important Elements In SW Development</a:t>
            </a:r>
            <a:endParaRPr dirty="0"/>
          </a:p>
        </p:txBody>
      </p:sp>
      <p:sp>
        <p:nvSpPr>
          <p:cNvPr id="193" name="Google Shape;193;p20"/>
          <p:cNvSpPr/>
          <p:nvPr/>
        </p:nvSpPr>
        <p:spPr>
          <a:xfrm>
            <a:off x="2646927" y="1295059"/>
            <a:ext cx="1857600" cy="74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Backend Framework</a:t>
            </a:r>
            <a:endParaRPr sz="1600"/>
          </a:p>
        </p:txBody>
      </p:sp>
      <p:sp>
        <p:nvSpPr>
          <p:cNvPr id="194" name="Google Shape;194;p20"/>
          <p:cNvSpPr txBox="1"/>
          <p:nvPr/>
        </p:nvSpPr>
        <p:spPr>
          <a:xfrm>
            <a:off x="2646927" y="2139509"/>
            <a:ext cx="1857600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NodeJS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Spring Boot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Flask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Django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Symfony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etc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20"/>
          <p:cNvSpPr/>
          <p:nvPr/>
        </p:nvSpPr>
        <p:spPr>
          <a:xfrm>
            <a:off x="502277" y="1295059"/>
            <a:ext cx="1857600" cy="74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Frontend Framework</a:t>
            </a:r>
            <a:endParaRPr sz="1600"/>
          </a:p>
        </p:txBody>
      </p:sp>
      <p:sp>
        <p:nvSpPr>
          <p:cNvPr id="196" name="Google Shape;196;p20"/>
          <p:cNvSpPr txBox="1"/>
          <p:nvPr/>
        </p:nvSpPr>
        <p:spPr>
          <a:xfrm>
            <a:off x="502277" y="2139509"/>
            <a:ext cx="1857600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ReactJS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NextJS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VueJS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Angular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Django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etc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20"/>
          <p:cNvSpPr/>
          <p:nvPr/>
        </p:nvSpPr>
        <p:spPr>
          <a:xfrm>
            <a:off x="4791577" y="1295059"/>
            <a:ext cx="1857600" cy="74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Database</a:t>
            </a:r>
            <a:endParaRPr sz="1600"/>
          </a:p>
        </p:txBody>
      </p:sp>
      <p:sp>
        <p:nvSpPr>
          <p:cNvPr id="198" name="Google Shape;198;p20"/>
          <p:cNvSpPr txBox="1"/>
          <p:nvPr/>
        </p:nvSpPr>
        <p:spPr>
          <a:xfrm>
            <a:off x="4791577" y="2139509"/>
            <a:ext cx="1857600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MySQL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Postgresql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Mongodb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Couchdb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etc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0"/>
          <p:cNvSpPr/>
          <p:nvPr/>
        </p:nvSpPr>
        <p:spPr>
          <a:xfrm>
            <a:off x="6936227" y="1295059"/>
            <a:ext cx="1857600" cy="74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Unit Test Framework</a:t>
            </a:r>
            <a:endParaRPr sz="1600"/>
          </a:p>
        </p:txBody>
      </p:sp>
      <p:sp>
        <p:nvSpPr>
          <p:cNvPr id="200" name="Google Shape;200;p20"/>
          <p:cNvSpPr txBox="1"/>
          <p:nvPr/>
        </p:nvSpPr>
        <p:spPr>
          <a:xfrm>
            <a:off x="6936227" y="2139509"/>
            <a:ext cx="1857600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Chai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Mocha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Jasmine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Pytest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etc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0"/>
          <p:cNvSpPr/>
          <p:nvPr/>
        </p:nvSpPr>
        <p:spPr>
          <a:xfrm>
            <a:off x="502277" y="3992814"/>
            <a:ext cx="1857600" cy="74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Code Structure</a:t>
            </a:r>
            <a:endParaRPr sz="1600"/>
          </a:p>
        </p:txBody>
      </p:sp>
      <p:sp>
        <p:nvSpPr>
          <p:cNvPr id="202" name="Google Shape;202;p20"/>
          <p:cNvSpPr txBox="1"/>
          <p:nvPr/>
        </p:nvSpPr>
        <p:spPr>
          <a:xfrm>
            <a:off x="2274802" y="3860039"/>
            <a:ext cx="1857600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MVC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MVVP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Flux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Redux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 txBox="1">
            <a:spLocks noGrp="1"/>
          </p:cNvSpPr>
          <p:nvPr>
            <p:ph type="title"/>
          </p:nvPr>
        </p:nvSpPr>
        <p:spPr>
          <a:xfrm>
            <a:off x="59355" y="55242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Important Elements In Production</a:t>
            </a:r>
            <a:endParaRPr dirty="0"/>
          </a:p>
        </p:txBody>
      </p:sp>
      <p:sp>
        <p:nvSpPr>
          <p:cNvPr id="208" name="Google Shape;208;p21"/>
          <p:cNvSpPr/>
          <p:nvPr/>
        </p:nvSpPr>
        <p:spPr>
          <a:xfrm>
            <a:off x="2563166" y="1274119"/>
            <a:ext cx="1857600" cy="74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Production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Server</a:t>
            </a:r>
            <a:endParaRPr sz="1600"/>
          </a:p>
        </p:txBody>
      </p:sp>
      <p:sp>
        <p:nvSpPr>
          <p:cNvPr id="209" name="Google Shape;209;p21"/>
          <p:cNvSpPr txBox="1"/>
          <p:nvPr/>
        </p:nvSpPr>
        <p:spPr>
          <a:xfrm>
            <a:off x="2563166" y="2118569"/>
            <a:ext cx="1857600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AWS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GCP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Azure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On Premise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p21"/>
          <p:cNvSpPr/>
          <p:nvPr/>
        </p:nvSpPr>
        <p:spPr>
          <a:xfrm>
            <a:off x="418516" y="1274119"/>
            <a:ext cx="1857600" cy="74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Deployment</a:t>
            </a:r>
            <a:endParaRPr sz="1600" dirty="0"/>
          </a:p>
        </p:txBody>
      </p:sp>
      <p:sp>
        <p:nvSpPr>
          <p:cNvPr id="211" name="Google Shape;211;p21"/>
          <p:cNvSpPr txBox="1"/>
          <p:nvPr/>
        </p:nvSpPr>
        <p:spPr>
          <a:xfrm>
            <a:off x="418516" y="2118569"/>
            <a:ext cx="1857600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Kubernetes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Managed Kubernetes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AWS ECS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Docker Swarm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21"/>
          <p:cNvSpPr/>
          <p:nvPr/>
        </p:nvSpPr>
        <p:spPr>
          <a:xfrm>
            <a:off x="4707816" y="1274119"/>
            <a:ext cx="1857600" cy="74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Scalability</a:t>
            </a:r>
            <a:endParaRPr sz="1600"/>
          </a:p>
        </p:txBody>
      </p:sp>
      <p:sp>
        <p:nvSpPr>
          <p:cNvPr id="213" name="Google Shape;213;p21"/>
          <p:cNvSpPr txBox="1"/>
          <p:nvPr/>
        </p:nvSpPr>
        <p:spPr>
          <a:xfrm>
            <a:off x="4707816" y="2118569"/>
            <a:ext cx="1857600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Load balancer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Response time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Multi processing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Auto scaling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21"/>
          <p:cNvSpPr/>
          <p:nvPr/>
        </p:nvSpPr>
        <p:spPr>
          <a:xfrm>
            <a:off x="6852466" y="1274119"/>
            <a:ext cx="1857600" cy="74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Security</a:t>
            </a:r>
            <a:endParaRPr sz="1600"/>
          </a:p>
        </p:txBody>
      </p:sp>
      <p:sp>
        <p:nvSpPr>
          <p:cNvPr id="215" name="Google Shape;215;p21"/>
          <p:cNvSpPr txBox="1"/>
          <p:nvPr/>
        </p:nvSpPr>
        <p:spPr>
          <a:xfrm>
            <a:off x="6852466" y="2118569"/>
            <a:ext cx="1857600" cy="1446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AWS VPC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Subnetting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Access Control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Open port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65</TotalTime>
  <Words>2419</Words>
  <Application>Microsoft Office PowerPoint</Application>
  <PresentationFormat>On-screen Show (16:9)</PresentationFormat>
  <Paragraphs>548</Paragraphs>
  <Slides>78</Slides>
  <Notes>78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4" baseType="lpstr">
      <vt:lpstr>Courier New</vt:lpstr>
      <vt:lpstr>Wingdings 3</vt:lpstr>
      <vt:lpstr>Arial</vt:lpstr>
      <vt:lpstr>Trebuchet MS</vt:lpstr>
      <vt:lpstr>Lato</vt:lpstr>
      <vt:lpstr>Facet</vt:lpstr>
      <vt:lpstr>A Journey to Production</vt:lpstr>
      <vt:lpstr>About Me</vt:lpstr>
      <vt:lpstr>Our Target Today</vt:lpstr>
      <vt:lpstr>So, to get solid understanding…</vt:lpstr>
      <vt:lpstr>Software Development Life Cycle</vt:lpstr>
      <vt:lpstr>Software Development Environment</vt:lpstr>
      <vt:lpstr>Important Elements In SW Management</vt:lpstr>
      <vt:lpstr>Important Elements In SW Development</vt:lpstr>
      <vt:lpstr>Important Elements In Production</vt:lpstr>
      <vt:lpstr>Let’s Setup Our GIT Repository</vt:lpstr>
      <vt:lpstr>How to manage Git branch ?</vt:lpstr>
      <vt:lpstr>How to manage Git branch ?</vt:lpstr>
      <vt:lpstr>How to merge between Git branch ?</vt:lpstr>
      <vt:lpstr>How to start with Git Flow </vt:lpstr>
      <vt:lpstr>How to create feature branch ?</vt:lpstr>
      <vt:lpstr>How to finish feature branch w/o pull request ?</vt:lpstr>
      <vt:lpstr>How to create pull request ?</vt:lpstr>
      <vt:lpstr>How to create and merge pull request ?</vt:lpstr>
      <vt:lpstr>How to create and publish release branch ?</vt:lpstr>
      <vt:lpstr>Let’s restructure our codes</vt:lpstr>
      <vt:lpstr>Designing Software Architecture</vt:lpstr>
      <vt:lpstr>How the structure looks like ?</vt:lpstr>
      <vt:lpstr>Let us look into the codes deeper</vt:lpstr>
      <vt:lpstr>Please do me a favour ^^</vt:lpstr>
      <vt:lpstr>Let’s Design Our Production  Architecture </vt:lpstr>
      <vt:lpstr>Designing Production Architecture</vt:lpstr>
      <vt:lpstr>How to set the whole architecture up ?</vt:lpstr>
      <vt:lpstr>But wait, what is the Containerization in the first place ?</vt:lpstr>
      <vt:lpstr>What is the important components for Docker ?</vt:lpstr>
      <vt:lpstr>How to use Docker command line ?</vt:lpstr>
      <vt:lpstr>How to run and manage Docker container simultaneously ?</vt:lpstr>
      <vt:lpstr>Back to our previous production architecture, let’s try to build docker container for all components that we have together</vt:lpstr>
      <vt:lpstr>Continuous Integration Continuous Deployment (CICD)</vt:lpstr>
      <vt:lpstr>Why we need CICD ?</vt:lpstr>
      <vt:lpstr>How we can automate CI part ?</vt:lpstr>
      <vt:lpstr>How to set Github for webhook ?</vt:lpstr>
      <vt:lpstr>How to set Github for webhook ?</vt:lpstr>
      <vt:lpstr>How to set Github Server in Jenkins for webhook ?</vt:lpstr>
      <vt:lpstr>How to set up Jenkins project ?</vt:lpstr>
      <vt:lpstr>How to set up Jenkins project ?</vt:lpstr>
      <vt:lpstr>How to set up Jenkins project ?</vt:lpstr>
      <vt:lpstr>How to set up Jenkins project ?</vt:lpstr>
      <vt:lpstr>How to set up Jenkins project ?</vt:lpstr>
      <vt:lpstr>How to set up Jenkins project ?</vt:lpstr>
      <vt:lpstr>How to set up Jenkins project ?</vt:lpstr>
      <vt:lpstr>So now how can we execute all this ?</vt:lpstr>
      <vt:lpstr>Docker Registry</vt:lpstr>
      <vt:lpstr>What is ECR ?</vt:lpstr>
      <vt:lpstr>How to create registry repository ?</vt:lpstr>
      <vt:lpstr>Now, let’s try again and see if it works !!</vt:lpstr>
      <vt:lpstr>Let’s properly set up our AWS for Production</vt:lpstr>
      <vt:lpstr>Before we jump in, let’s set up the network first</vt:lpstr>
      <vt:lpstr>Let’s see step by step</vt:lpstr>
      <vt:lpstr>1. Create NAT Gateway</vt:lpstr>
      <vt:lpstr>2. Create Private Subnet</vt:lpstr>
      <vt:lpstr>3. Create Private Route Table</vt:lpstr>
      <vt:lpstr>3. Create Private Route Table</vt:lpstr>
      <vt:lpstr>Now, let’s deploy to production !!</vt:lpstr>
      <vt:lpstr>Let’s design high level architecture first</vt:lpstr>
      <vt:lpstr>Prior to set up the ECS, we need to bring both internet facing and internal Load Balancer up first. Let’s do this </vt:lpstr>
      <vt:lpstr>Configuration for the internet-facing load balancer </vt:lpstr>
      <vt:lpstr>Configuration for the internet-facing load balancer </vt:lpstr>
      <vt:lpstr>Configuration for the internet-facing load balancer </vt:lpstr>
      <vt:lpstr>Create target group </vt:lpstr>
      <vt:lpstr>Configuration for the internet-facing load balancer </vt:lpstr>
      <vt:lpstr>Configuration for the internal load balancer </vt:lpstr>
      <vt:lpstr>What is Elastic Container Service (ECS) ?</vt:lpstr>
      <vt:lpstr>Let’s create our first cluster</vt:lpstr>
      <vt:lpstr>Before we can create any service, we need to have our Task Definition</vt:lpstr>
      <vt:lpstr>Before we can create any service, we need to have our Task Definition</vt:lpstr>
      <vt:lpstr>Add docker container at the Task Definition</vt:lpstr>
      <vt:lpstr>Add docker container at the Task Definition </vt:lpstr>
      <vt:lpstr>Now let’s create our first service and execute the task</vt:lpstr>
      <vt:lpstr>Set the load balancer for the service</vt:lpstr>
      <vt:lpstr>Click Next until last page, then click Update Service</vt:lpstr>
      <vt:lpstr>Let’s reduce deployment cost in Production</vt:lpstr>
      <vt:lpstr>Then, let’s design a simple architecture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Production Deployment</dc:title>
  <dc:creator>ammar abdullah</dc:creator>
  <cp:lastModifiedBy>ammar abdullah</cp:lastModifiedBy>
  <cp:revision>26</cp:revision>
  <dcterms:modified xsi:type="dcterms:W3CDTF">2022-06-13T01:18:07Z</dcterms:modified>
</cp:coreProperties>
</file>